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</p:sldMasterIdLst>
  <p:notesMasterIdLst>
    <p:notesMasterId r:id="rId29"/>
  </p:notesMasterIdLst>
  <p:sldIdLst>
    <p:sldId id="256" r:id="rId7"/>
    <p:sldId id="292" r:id="rId8"/>
    <p:sldId id="257" r:id="rId9"/>
    <p:sldId id="258" r:id="rId10"/>
    <p:sldId id="259" r:id="rId11"/>
    <p:sldId id="261" r:id="rId12"/>
    <p:sldId id="282" r:id="rId13"/>
    <p:sldId id="262" r:id="rId14"/>
    <p:sldId id="279" r:id="rId15"/>
    <p:sldId id="312" r:id="rId16"/>
    <p:sldId id="313" r:id="rId17"/>
    <p:sldId id="309" r:id="rId18"/>
    <p:sldId id="310" r:id="rId19"/>
    <p:sldId id="311" r:id="rId20"/>
    <p:sldId id="299" r:id="rId21"/>
    <p:sldId id="300" r:id="rId22"/>
    <p:sldId id="301" r:id="rId23"/>
    <p:sldId id="302" r:id="rId24"/>
    <p:sldId id="305" r:id="rId25"/>
    <p:sldId id="306" r:id="rId26"/>
    <p:sldId id="314" r:id="rId27"/>
    <p:sldId id="3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E13F"/>
    <a:srgbClr val="EEF95D"/>
    <a:srgbClr val="FFFF66"/>
    <a:srgbClr val="FFCC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9" autoAdjust="0"/>
    <p:restoredTop sz="90927" autoAdjust="0"/>
  </p:normalViewPr>
  <p:slideViewPr>
    <p:cSldViewPr snapToGrid="0">
      <p:cViewPr varScale="1">
        <p:scale>
          <a:sx n="64" d="100"/>
          <a:sy n="64" d="100"/>
        </p:scale>
        <p:origin x="7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F623D-FA3C-4582-8A5C-74449592910E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32852-2DFE-425E-B10C-4ACF0C1B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5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589656-ED2A-4B02-BE4F-18940D5FDF1D}" type="slidenum">
              <a:rPr lang="sv-SE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sv-SE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1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067654-3E19-4EC2-AAB4-B332B81305FF}" type="slidenum">
              <a:rPr lang="sv-SE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sv-SE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32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778146-3A4D-4371-B5D6-9E3A5E429D90}" type="slidenum">
              <a:rPr lang="sv-SE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sv-SE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11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891DD6-53A7-47C5-8D57-1C31AF4F2C0E}" type="slidenum">
              <a:rPr lang="sv-SE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sv-SE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0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891DD6-53A7-47C5-8D57-1C31AF4F2C0E}" type="slidenum">
              <a:rPr lang="sv-SE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sv-SE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12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891DD6-53A7-47C5-8D57-1C31AF4F2C0E}" type="slidenum">
              <a:rPr lang="sv-SE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sv-SE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96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2E1A-3E22-4072-9BA2-0057A2EE618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74BF-15F0-4AEE-881D-0311E66C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6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2E1A-3E22-4072-9BA2-0057A2EE618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74BF-15F0-4AEE-881D-0311E66C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1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2E1A-3E22-4072-9BA2-0057A2EE618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74BF-15F0-4AEE-881D-0311E66C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3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vinterflic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34" y="152401"/>
            <a:ext cx="1824567" cy="1368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160000" y="2241550"/>
            <a:ext cx="958851" cy="719138"/>
          </a:xfrm>
          <a:prstGeom prst="rect">
            <a:avLst/>
          </a:prstGeom>
          <a:solidFill>
            <a:srgbClr val="D0001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196918" y="1524000"/>
            <a:ext cx="958849" cy="7191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20133" y="152400"/>
            <a:ext cx="4322234" cy="452438"/>
            <a:chOff x="32" y="96"/>
            <a:chExt cx="2042" cy="285"/>
          </a:xfrm>
        </p:grpSpPr>
        <p:pic>
          <p:nvPicPr>
            <p:cNvPr id="9" name="Picture 9" descr="bookmark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96"/>
              <a:ext cx="283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362" y="123"/>
              <a:ext cx="17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FFFFFF"/>
                  </a:solidFill>
                  <a:latin typeface="Calibri" pitchFamily="34" charset="0"/>
                </a:rPr>
                <a:t>The northernmost University of Technology in Scandinavia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  <a:latin typeface="Calibri" pitchFamily="34" charset="0"/>
                </a:rPr>
                <a:t>Top-class Research and Education</a:t>
              </a:r>
            </a:p>
          </p:txBody>
        </p:sp>
      </p:grpSp>
      <p:pic>
        <p:nvPicPr>
          <p:cNvPr id="11" name="Picture 11" descr="L_blue_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234" y="6078538"/>
            <a:ext cx="16975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7051" y="1557339"/>
            <a:ext cx="8642349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7051" y="3763963"/>
            <a:ext cx="10657416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89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A362F7B4-7354-4188-A788-E7D2F8011C35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2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 txBox="1">
            <a:spLocks/>
          </p:cNvSpPr>
          <p:nvPr userDrawn="1"/>
        </p:nvSpPr>
        <p:spPr bwMode="auto">
          <a:xfrm>
            <a:off x="571501" y="6429375"/>
            <a:ext cx="10369551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Miguel Castaño &amp; Wolfgang Birk | MSC 2008| 2008-09-03 | Slide </a:t>
            </a:r>
            <a:fld id="{0ED41406-E695-4018-AB7B-4927EBCF7798}" type="slidenum">
              <a:rPr lang="sv-S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16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4434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44167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651A7F0D-00FC-4020-A663-A431AC74AC27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6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5639D956-95AF-40C8-A437-7B37AD4B3FC7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1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5231321B-EA92-4601-AB2E-841FBEE0EED2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7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0F900398-6E99-4163-8EEA-414DF7A20A1A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70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6D74CB2A-A059-40D7-AD00-FFF05F8A6B49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2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2E1A-3E22-4072-9BA2-0057A2EE618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74BF-15F0-4AEE-881D-0311E66C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92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C6450568-B6EA-4397-8947-09F7B82E8E69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4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9424C305-1404-4404-A2BC-F1448A81510D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78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6633" y="354014"/>
            <a:ext cx="2904067" cy="602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34433" y="354014"/>
            <a:ext cx="8509000" cy="602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E109E039-344A-4982-B830-432F0852B17B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31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434" y="354014"/>
            <a:ext cx="11580284" cy="796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34433" y="1277938"/>
            <a:ext cx="11616267" cy="510381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EDC93254-D5CA-4D6E-B1B6-0EEB8CEDF085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74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 | 2008-09-03 | Slide </a:t>
            </a:r>
            <a:fld id="{F4C43E6F-A82A-42EA-A76F-EF9DD84E684A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72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vinterflic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34" y="152401"/>
            <a:ext cx="1824567" cy="1368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160000" y="2241550"/>
            <a:ext cx="958851" cy="719138"/>
          </a:xfrm>
          <a:prstGeom prst="rect">
            <a:avLst/>
          </a:prstGeom>
          <a:solidFill>
            <a:srgbClr val="D0001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196918" y="1524000"/>
            <a:ext cx="958849" cy="7191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20133" y="152400"/>
            <a:ext cx="4322234" cy="452438"/>
            <a:chOff x="32" y="96"/>
            <a:chExt cx="2042" cy="285"/>
          </a:xfrm>
        </p:grpSpPr>
        <p:pic>
          <p:nvPicPr>
            <p:cNvPr id="9" name="Picture 9" descr="bookmark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96"/>
              <a:ext cx="283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362" y="123"/>
              <a:ext cx="17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FFFFFF"/>
                  </a:solidFill>
                  <a:latin typeface="Calibri" pitchFamily="34" charset="0"/>
                </a:rPr>
                <a:t>The northernmost University of Technology in Scandinavia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  <a:latin typeface="Calibri" pitchFamily="34" charset="0"/>
                </a:rPr>
                <a:t>Top-class Research and Education</a:t>
              </a:r>
            </a:p>
          </p:txBody>
        </p:sp>
      </p:grpSp>
      <p:pic>
        <p:nvPicPr>
          <p:cNvPr id="11" name="Picture 11" descr="L_blue_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234" y="6078538"/>
            <a:ext cx="16975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7051" y="1557339"/>
            <a:ext cx="8642349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7051" y="3763963"/>
            <a:ext cx="10657416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476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A362F7B4-7354-4188-A788-E7D2F8011C35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94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 txBox="1">
            <a:spLocks/>
          </p:cNvSpPr>
          <p:nvPr userDrawn="1"/>
        </p:nvSpPr>
        <p:spPr bwMode="auto">
          <a:xfrm>
            <a:off x="571501" y="6429375"/>
            <a:ext cx="10369551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Miguel Castaño &amp; Wolfgang Birk | MSC 2008| 2008-09-03 | Slide </a:t>
            </a:r>
            <a:fld id="{0ED41406-E695-4018-AB7B-4927EBCF7798}" type="slidenum">
              <a:rPr lang="sv-S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866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4434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44167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651A7F0D-00FC-4020-A663-A431AC74AC27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3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5639D956-95AF-40C8-A437-7B37AD4B3FC7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8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2E1A-3E22-4072-9BA2-0057A2EE618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74BF-15F0-4AEE-881D-0311E66C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38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5231321B-EA92-4601-AB2E-841FBEE0EED2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41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0F900398-6E99-4163-8EEA-414DF7A20A1A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08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6D74CB2A-A059-40D7-AD00-FFF05F8A6B49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78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C6450568-B6EA-4397-8947-09F7B82E8E69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41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9424C305-1404-4404-A2BC-F1448A81510D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95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6633" y="354014"/>
            <a:ext cx="2904067" cy="602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34433" y="354014"/>
            <a:ext cx="8509000" cy="602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E109E039-344A-4982-B830-432F0852B17B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75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434" y="354014"/>
            <a:ext cx="11580284" cy="796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34433" y="1277938"/>
            <a:ext cx="11616267" cy="510381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EDC93254-D5CA-4D6E-B1B6-0EEB8CEDF085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34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 | 2008-09-03 | Slide </a:t>
            </a:r>
            <a:fld id="{F4C43E6F-A82A-42EA-A76F-EF9DD84E684A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21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vinterflic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34" y="152401"/>
            <a:ext cx="1824567" cy="1368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160000" y="2241550"/>
            <a:ext cx="958851" cy="719138"/>
          </a:xfrm>
          <a:prstGeom prst="rect">
            <a:avLst/>
          </a:prstGeom>
          <a:solidFill>
            <a:srgbClr val="D0001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196918" y="1524000"/>
            <a:ext cx="958849" cy="7191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20133" y="152400"/>
            <a:ext cx="4322234" cy="452438"/>
            <a:chOff x="32" y="96"/>
            <a:chExt cx="2042" cy="285"/>
          </a:xfrm>
        </p:grpSpPr>
        <p:pic>
          <p:nvPicPr>
            <p:cNvPr id="9" name="Picture 9" descr="bookmark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96"/>
              <a:ext cx="283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362" y="123"/>
              <a:ext cx="17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FFFFFF"/>
                  </a:solidFill>
                  <a:latin typeface="Calibri" pitchFamily="34" charset="0"/>
                </a:rPr>
                <a:t>The northernmost University of Technology in Scandinavia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  <a:latin typeface="Calibri" pitchFamily="34" charset="0"/>
                </a:rPr>
                <a:t>Top-class Research and Education</a:t>
              </a:r>
            </a:p>
          </p:txBody>
        </p:sp>
      </p:grpSp>
      <p:pic>
        <p:nvPicPr>
          <p:cNvPr id="11" name="Picture 11" descr="L_blue_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234" y="6078538"/>
            <a:ext cx="16975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7051" y="1557339"/>
            <a:ext cx="8642349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7051" y="3763963"/>
            <a:ext cx="10657416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82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A362F7B4-7354-4188-A788-E7D2F8011C35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7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2E1A-3E22-4072-9BA2-0057A2EE618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74BF-15F0-4AEE-881D-0311E66C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 txBox="1">
            <a:spLocks/>
          </p:cNvSpPr>
          <p:nvPr userDrawn="1"/>
        </p:nvSpPr>
        <p:spPr bwMode="auto">
          <a:xfrm>
            <a:off x="571501" y="6429375"/>
            <a:ext cx="10369551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Miguel Castaño &amp; Wolfgang Birk | MSC 2008| 2008-09-03 | Slide </a:t>
            </a:r>
            <a:fld id="{0ED41406-E695-4018-AB7B-4927EBCF7798}" type="slidenum">
              <a:rPr lang="sv-S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298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4434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44167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651A7F0D-00FC-4020-A663-A431AC74AC27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87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5639D956-95AF-40C8-A437-7B37AD4B3FC7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473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5231321B-EA92-4601-AB2E-841FBEE0EED2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24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0F900398-6E99-4163-8EEA-414DF7A20A1A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3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6D74CB2A-A059-40D7-AD00-FFF05F8A6B49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99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C6450568-B6EA-4397-8947-09F7B82E8E69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31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9424C305-1404-4404-A2BC-F1448A81510D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43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6633" y="354014"/>
            <a:ext cx="2904067" cy="602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34433" y="354014"/>
            <a:ext cx="8509000" cy="602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E109E039-344A-4982-B830-432F0852B17B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480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434" y="354014"/>
            <a:ext cx="11580284" cy="796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34433" y="1277938"/>
            <a:ext cx="11616267" cy="510381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EDC93254-D5CA-4D6E-B1B6-0EEB8CEDF085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1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2E1A-3E22-4072-9BA2-0057A2EE618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74BF-15F0-4AEE-881D-0311E66C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5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 | 2008-09-03 | Slide </a:t>
            </a:r>
            <a:fld id="{F4C43E6F-A82A-42EA-A76F-EF9DD84E684A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90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vinterflic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34" y="152401"/>
            <a:ext cx="1824567" cy="1368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160000" y="2241550"/>
            <a:ext cx="958851" cy="719138"/>
          </a:xfrm>
          <a:prstGeom prst="rect">
            <a:avLst/>
          </a:prstGeom>
          <a:solidFill>
            <a:srgbClr val="D0001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196918" y="1524000"/>
            <a:ext cx="958849" cy="7191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20133" y="152400"/>
            <a:ext cx="4322234" cy="452438"/>
            <a:chOff x="32" y="96"/>
            <a:chExt cx="2042" cy="285"/>
          </a:xfrm>
        </p:grpSpPr>
        <p:pic>
          <p:nvPicPr>
            <p:cNvPr id="9" name="Picture 9" descr="bookmark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96"/>
              <a:ext cx="283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362" y="123"/>
              <a:ext cx="17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FFFFFF"/>
                  </a:solidFill>
                  <a:latin typeface="Calibri" pitchFamily="34" charset="0"/>
                </a:rPr>
                <a:t>The northernmost University of Technology in Scandinavia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rgbClr val="FFFFFF"/>
                  </a:solidFill>
                  <a:latin typeface="Calibri" pitchFamily="34" charset="0"/>
                </a:rPr>
                <a:t>Top-class Research and Education</a:t>
              </a:r>
            </a:p>
          </p:txBody>
        </p:sp>
      </p:grpSp>
      <p:pic>
        <p:nvPicPr>
          <p:cNvPr id="11" name="Picture 11" descr="L_blue_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234" y="6078538"/>
            <a:ext cx="16975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7051" y="1557339"/>
            <a:ext cx="8642349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7051" y="3763963"/>
            <a:ext cx="10657416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523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A362F7B4-7354-4188-A788-E7D2F8011C35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388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 txBox="1">
            <a:spLocks/>
          </p:cNvSpPr>
          <p:nvPr userDrawn="1"/>
        </p:nvSpPr>
        <p:spPr bwMode="auto">
          <a:xfrm>
            <a:off x="571501" y="6429375"/>
            <a:ext cx="10369551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Miguel Castaño &amp; Wolfgang Birk | MSC 2008| 2008-09-03 | Slide </a:t>
            </a:r>
            <a:fld id="{0ED41406-E695-4018-AB7B-4927EBCF7798}" type="slidenum">
              <a:rPr lang="sv-SE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421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4434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44167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651A7F0D-00FC-4020-A663-A431AC74AC27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06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5639D956-95AF-40C8-A437-7B37AD4B3FC7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29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5231321B-EA92-4601-AB2E-841FBEE0EED2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604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0F900398-6E99-4163-8EEA-414DF7A20A1A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72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6D74CB2A-A059-40D7-AD00-FFF05F8A6B49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133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C6450568-B6EA-4397-8947-09F7B82E8E69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0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2E1A-3E22-4072-9BA2-0057A2EE618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74BF-15F0-4AEE-881D-0311E66C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39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9424C305-1404-4404-A2BC-F1448A81510D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05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6633" y="354014"/>
            <a:ext cx="2904067" cy="602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34433" y="354014"/>
            <a:ext cx="8509000" cy="602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E109E039-344A-4982-B830-432F0852B17B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785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434" y="354014"/>
            <a:ext cx="11580284" cy="796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34433" y="1277938"/>
            <a:ext cx="11616267" cy="510381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2008| 2008-09-03 | Slide </a:t>
            </a:r>
            <a:fld id="{EDC93254-D5CA-4D6E-B1B6-0EEB8CEDF085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659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en-US">
                <a:solidFill>
                  <a:srgbClr val="000000"/>
                </a:solidFill>
              </a:rPr>
              <a:t>Miguel Castaño &amp; Wolfgang Birk | MSC 2008 | 2008-09-03 | Slide </a:t>
            </a:r>
            <a:fld id="{F4C43E6F-A82A-42EA-A76F-EF9DD84E684A}" type="slidenum">
              <a:rPr lang="sv-SE" altLang="en-US">
                <a:solidFill>
                  <a:srgbClr val="000000"/>
                </a:solidFill>
              </a:rPr>
              <a:pPr/>
              <a:t>‹#›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668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interfl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4234" y="152401"/>
            <a:ext cx="1824567" cy="1368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160000" y="2241550"/>
            <a:ext cx="958851" cy="719138"/>
          </a:xfrm>
          <a:prstGeom prst="rect">
            <a:avLst/>
          </a:prstGeom>
          <a:solidFill>
            <a:srgbClr val="D0001D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196918" y="1524000"/>
            <a:ext cx="958849" cy="7191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20133" y="152400"/>
            <a:ext cx="4322234" cy="452438"/>
            <a:chOff x="32" y="96"/>
            <a:chExt cx="2042" cy="285"/>
          </a:xfrm>
        </p:grpSpPr>
        <p:pic>
          <p:nvPicPr>
            <p:cNvPr id="9" name="Picture 9" descr="bookmar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" y="96"/>
              <a:ext cx="283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362" y="123"/>
              <a:ext cx="17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FFFFFF"/>
                  </a:solidFill>
                  <a:cs typeface="Arial" charset="0"/>
                </a:rPr>
                <a:t>The northernmost University of Technology in Scandinavia</a:t>
              </a:r>
            </a:p>
            <a:p>
              <a:pPr>
                <a:defRPr/>
              </a:pPr>
              <a:r>
                <a:rPr lang="en-US" sz="1200" b="1">
                  <a:solidFill>
                    <a:srgbClr val="FFFFFF"/>
                  </a:solidFill>
                  <a:cs typeface="Arial" charset="0"/>
                </a:rPr>
                <a:t>Top-class Research and Education</a:t>
              </a:r>
            </a:p>
          </p:txBody>
        </p:sp>
      </p:grpSp>
      <p:pic>
        <p:nvPicPr>
          <p:cNvPr id="11" name="Picture 11" descr="L_blue_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1234" y="6078538"/>
            <a:ext cx="1697567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7051" y="1557339"/>
            <a:ext cx="8642349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7051" y="3763963"/>
            <a:ext cx="10657416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04097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Miguel Castaño &amp; Wolfgang Birk | MSC 2008| 2008-09-03 | Slide </a:t>
            </a:r>
            <a:fld id="{E2A0DF22-F1E3-4A5E-B2B1-AF2268967A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61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 txBox="1">
            <a:spLocks/>
          </p:cNvSpPr>
          <p:nvPr userDrawn="1"/>
        </p:nvSpPr>
        <p:spPr bwMode="auto">
          <a:xfrm>
            <a:off x="571501" y="6429375"/>
            <a:ext cx="10369551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z="1200" dirty="0">
                <a:solidFill>
                  <a:srgbClr val="000000"/>
                </a:solidFill>
                <a:cs typeface="Arial" charset="0"/>
              </a:rPr>
              <a:t>Miguel Castaño &amp; Wolfgang Birk | MSC 2008| 2008-09-03 | Slide </a:t>
            </a:r>
            <a:fld id="{C11F1BA3-0CCB-4824-944F-50392521E319}" type="slidenum">
              <a:rPr lang="sv-SE" sz="1200" smtClean="0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sv-SE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139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4434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44167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Miguel Castaño &amp; Wolfgang Birk | MSC 2008| 2008-09-03 | Slide </a:t>
            </a:r>
            <a:fld id="{49252E4D-6935-471F-9FF7-C34C0B90606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810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Miguel Castaño &amp; Wolfgang Birk | MSC 2008| 2008-09-03 | Slide </a:t>
            </a:r>
            <a:fld id="{4759D22C-A5A8-466C-A3CA-4F5D07EFEC7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8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Miguel Castaño &amp; Wolfgang Birk | MSC 2008| 2008-09-03 | Slide </a:t>
            </a:r>
            <a:fld id="{058BB5CB-35EC-41BA-9BDC-DB78AC27106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2E1A-3E22-4072-9BA2-0057A2EE618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74BF-15F0-4AEE-881D-0311E66C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47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Miguel Castaño &amp; Wolfgang Birk | MSC 2008| 2008-09-03 | Slide </a:t>
            </a:r>
            <a:fld id="{701DDD6F-3DB8-46C9-821D-0FFEFCC54A6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781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Miguel Castaño &amp; Wolfgang Birk | MSC 2008| 2008-09-03 | Slide </a:t>
            </a:r>
            <a:fld id="{03CBB966-3DB7-4C9D-977F-084E793F997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7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Miguel Castaño &amp; Wolfgang Birk | MSC 2008| 2008-09-03 | Slide </a:t>
            </a:r>
            <a:fld id="{BCB2D992-0314-4DD9-8E1F-660CD7B81D8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85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Miguel Castaño &amp; Wolfgang Birk | MSC 2008| 2008-09-03 | Slide </a:t>
            </a:r>
            <a:fld id="{1DA2B9FC-F248-4F46-A688-59296329D01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93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6633" y="354014"/>
            <a:ext cx="2904067" cy="602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34433" y="354014"/>
            <a:ext cx="8509000" cy="602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Miguel Castaño &amp; Wolfgang Birk | MSC 2008| 2008-09-03 | Slide </a:t>
            </a:r>
            <a:fld id="{7D4C79E6-1D0D-4833-9FE0-3F788B04A079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716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434" y="354014"/>
            <a:ext cx="11580284" cy="796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34433" y="1277938"/>
            <a:ext cx="11616267" cy="510381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Miguel Castaño &amp; Wolfgang Birk | MSC 2008| 2008-09-03 | Slide </a:t>
            </a:r>
            <a:fld id="{387DB495-AD7B-473F-85EF-468880EECD63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896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Miguel Castaño &amp; Wolfgang Birk | MSC 2008 | 2008-09-03 | Slide </a:t>
            </a:r>
            <a:fld id="{ED5E821C-D144-4EDC-A65F-5223688C3655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2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2E1A-3E22-4072-9BA2-0057A2EE618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74BF-15F0-4AEE-881D-0311E66C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2E1A-3E22-4072-9BA2-0057A2EE618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74BF-15F0-4AEE-881D-0311E66C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6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62E1A-3E22-4072-9BA2-0057A2EE6188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74BF-15F0-4AEE-881D-0311E66C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354014"/>
            <a:ext cx="11580284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3" y="1277938"/>
            <a:ext cx="11616267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34" y="6453189"/>
            <a:ext cx="10369551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000000"/>
                </a:solidFill>
                <a:cs typeface="Arial" panose="020B0604020202020204" pitchFamily="34" charset="0"/>
              </a:rPr>
              <a:t>Miguel Castaño &amp; Wolfgang Birk | MSC 2008 | 2008-09-03 | Slide </a:t>
            </a:r>
            <a:fld id="{7E91CB27-6B5E-4ADD-8188-FCBA8E362672}" type="slidenum">
              <a:rPr lang="sv-SE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054" name="Picture 6" descr="bookma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067" y="6134100"/>
            <a:ext cx="8064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70934" y="44450"/>
            <a:ext cx="35413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</a:rPr>
              <a:t>L U L E Å   U N I V E R S I T Y   O F   T E C H N O L O G Y</a:t>
            </a:r>
          </a:p>
        </p:txBody>
      </p:sp>
    </p:spTree>
    <p:extLst>
      <p:ext uri="{BB962C8B-B14F-4D97-AF65-F5344CB8AC3E}">
        <p14:creationId xmlns:p14="http://schemas.microsoft.com/office/powerpoint/2010/main" val="5590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354014"/>
            <a:ext cx="11580284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3" y="1277938"/>
            <a:ext cx="11616267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34" y="6453189"/>
            <a:ext cx="10369551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000000"/>
                </a:solidFill>
                <a:cs typeface="Arial" panose="020B0604020202020204" pitchFamily="34" charset="0"/>
              </a:rPr>
              <a:t>Miguel Castaño &amp; Wolfgang Birk | MSC 2008 | 2008-09-03 | Slide </a:t>
            </a:r>
            <a:fld id="{7E91CB27-6B5E-4ADD-8188-FCBA8E362672}" type="slidenum">
              <a:rPr lang="sv-SE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054" name="Picture 6" descr="bookma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067" y="6134100"/>
            <a:ext cx="8064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70934" y="44450"/>
            <a:ext cx="35413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</a:rPr>
              <a:t>L U L E Å   U N I V E R S I T Y   O F   T E C H N O L O G Y</a:t>
            </a:r>
          </a:p>
        </p:txBody>
      </p:sp>
    </p:spTree>
    <p:extLst>
      <p:ext uri="{BB962C8B-B14F-4D97-AF65-F5344CB8AC3E}">
        <p14:creationId xmlns:p14="http://schemas.microsoft.com/office/powerpoint/2010/main" val="36833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354014"/>
            <a:ext cx="11580284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3" y="1277938"/>
            <a:ext cx="11616267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34" y="6453189"/>
            <a:ext cx="10369551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000000"/>
                </a:solidFill>
                <a:cs typeface="Arial" panose="020B0604020202020204" pitchFamily="34" charset="0"/>
              </a:rPr>
              <a:t>Miguel Castaño &amp; Wolfgang Birk | MSC 2008 | 2008-09-03 | Slide </a:t>
            </a:r>
            <a:fld id="{7E91CB27-6B5E-4ADD-8188-FCBA8E362672}" type="slidenum">
              <a:rPr lang="sv-SE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054" name="Picture 6" descr="bookma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067" y="6134100"/>
            <a:ext cx="8064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70934" y="44450"/>
            <a:ext cx="35413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</a:rPr>
              <a:t>L U L E Å   U N I V E R S I T Y   O F   T E C H N O L O G Y</a:t>
            </a:r>
          </a:p>
        </p:txBody>
      </p:sp>
    </p:spTree>
    <p:extLst>
      <p:ext uri="{BB962C8B-B14F-4D97-AF65-F5344CB8AC3E}">
        <p14:creationId xmlns:p14="http://schemas.microsoft.com/office/powerpoint/2010/main" val="98318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354014"/>
            <a:ext cx="11580284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3" y="1277938"/>
            <a:ext cx="11616267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34" y="6453189"/>
            <a:ext cx="10369551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en-US">
                <a:solidFill>
                  <a:srgbClr val="000000"/>
                </a:solidFill>
                <a:cs typeface="Arial" panose="020B0604020202020204" pitchFamily="34" charset="0"/>
              </a:rPr>
              <a:t>Miguel Castaño &amp; Wolfgang Birk | MSC 2008 | 2008-09-03 | Slide </a:t>
            </a:r>
            <a:fld id="{7E91CB27-6B5E-4ADD-8188-FCBA8E362672}" type="slidenum">
              <a:rPr lang="sv-SE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054" name="Picture 6" descr="bookma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067" y="6134100"/>
            <a:ext cx="8064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70934" y="44450"/>
            <a:ext cx="35413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</a:rPr>
              <a:t>L U L E Å   U N I V E R S I T Y   O F   T E C H N O L O G Y</a:t>
            </a:r>
          </a:p>
        </p:txBody>
      </p:sp>
    </p:spTree>
    <p:extLst>
      <p:ext uri="{BB962C8B-B14F-4D97-AF65-F5344CB8AC3E}">
        <p14:creationId xmlns:p14="http://schemas.microsoft.com/office/powerpoint/2010/main" val="179902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ckgroun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354014"/>
            <a:ext cx="11580284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3" y="1277938"/>
            <a:ext cx="11616267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34" y="6453189"/>
            <a:ext cx="10369551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Miguel Castaño &amp; Wolfgang Birk | MSC 2008 | 2008-09-03 | Slide </a:t>
            </a:r>
            <a:fld id="{0C7BD2D4-D1E9-4DE7-8C61-98A7306722B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pic>
        <p:nvPicPr>
          <p:cNvPr id="20486" name="Picture 6" descr="bookmar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59067" y="6134100"/>
            <a:ext cx="8064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70934" y="44450"/>
            <a:ext cx="35413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FFFF"/>
                </a:solidFill>
                <a:cs typeface="Arial" charset="0"/>
              </a:rPr>
              <a:t>L U L E Å   U N I V E R S I T Y   O F   T E C H N O L O G Y</a:t>
            </a:r>
          </a:p>
        </p:txBody>
      </p:sp>
    </p:spTree>
    <p:extLst>
      <p:ext uri="{BB962C8B-B14F-4D97-AF65-F5344CB8AC3E}">
        <p14:creationId xmlns:p14="http://schemas.microsoft.com/office/powerpoint/2010/main" val="138805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.xml"/><Relationship Id="rId7" Type="http://schemas.openxmlformats.org/officeDocument/2006/relationships/image" Target="../media/image1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Relationship Id="rId6" Type="http://schemas.openxmlformats.org/officeDocument/2006/relationships/image" Target="file:///C:\Users\Miky\Desktop\Compilation\Figures%20Stock%20Preparation\jpg\Stock2.bmp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2831" y="2530764"/>
            <a:ext cx="7872412" cy="1752600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altLang="en-US" sz="3600" dirty="0"/>
              <a:t>Control </a:t>
            </a:r>
            <a:r>
              <a:rPr lang="sv-SE" altLang="en-US" sz="3600" dirty="0" err="1"/>
              <a:t>Configuration</a:t>
            </a:r>
            <a:r>
              <a:rPr lang="sv-SE" altLang="en-US" sz="3600" dirty="0"/>
              <a:t> </a:t>
            </a:r>
            <a:r>
              <a:rPr lang="sv-SE" altLang="en-US" sz="3600" dirty="0" err="1"/>
              <a:t>Selection</a:t>
            </a:r>
            <a:r>
              <a:rPr lang="sv-SE" altLang="en-US" sz="3600" dirty="0"/>
              <a:t> for </a:t>
            </a:r>
            <a:r>
              <a:rPr lang="sv-SE" altLang="en-US" sz="3600" dirty="0" err="1"/>
              <a:t>Integrating</a:t>
            </a:r>
            <a:r>
              <a:rPr lang="sv-SE" altLang="en-US" sz="3600" dirty="0"/>
              <a:t> </a:t>
            </a:r>
            <a:r>
              <a:rPr lang="sv-SE" altLang="en-US" sz="3600" dirty="0" err="1"/>
              <a:t>Processes</a:t>
            </a:r>
            <a:r>
              <a:rPr lang="sv-SE" altLang="en-US" sz="3600" dirty="0"/>
              <a:t> </a:t>
            </a:r>
            <a:r>
              <a:rPr lang="sv-SE" altLang="en-US" sz="3600" dirty="0" err="1"/>
              <a:t>Using</a:t>
            </a:r>
            <a:r>
              <a:rPr lang="sv-SE" altLang="en-US" sz="3600" dirty="0"/>
              <a:t> Graphs</a:t>
            </a:r>
          </a:p>
        </p:txBody>
      </p:sp>
      <p:sp>
        <p:nvSpPr>
          <p:cNvPr id="15363" name="4 CuadroTexto"/>
          <p:cNvSpPr txBox="1">
            <a:spLocks noChangeArrowheads="1"/>
          </p:cNvSpPr>
          <p:nvPr/>
        </p:nvSpPr>
        <p:spPr bwMode="auto">
          <a:xfrm>
            <a:off x="2309814" y="4283364"/>
            <a:ext cx="626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Miguel Castaño Arranz          Post-doctoral </a:t>
            </a:r>
            <a:r>
              <a:rPr lang="es-E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researcher</a:t>
            </a:r>
            <a:endParaRPr lang="es-E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Wolfgang </a:t>
            </a:r>
            <a:r>
              <a:rPr lang="es-E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Birk</a:t>
            </a:r>
            <a:r>
              <a:rPr lang="es-E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</a:t>
            </a:r>
            <a:r>
              <a:rPr lang="es-E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Professor</a:t>
            </a:r>
            <a:endParaRPr lang="es-E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852981" y="5350225"/>
            <a:ext cx="303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Luleå </a:t>
            </a:r>
            <a:r>
              <a:rPr lang="es-E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University</a:t>
            </a:r>
            <a:r>
              <a:rPr lang="es-E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es-E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Technology</a:t>
            </a:r>
            <a:endParaRPr lang="es-E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1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Graphs for Control Configuration Selection</a:t>
            </a:r>
            <a:r>
              <a:rPr lang="en-US" dirty="0"/>
              <a:t> based on </a:t>
            </a:r>
            <a:r>
              <a:rPr lang="en-US" dirty="0">
                <a:solidFill>
                  <a:srgbClr val="000000"/>
                </a:solidFill>
                <a:latin typeface="Lucida Calligraphy" pitchFamily="66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-norm </a:t>
            </a:r>
            <a:endParaRPr lang="en-US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83" y="1434815"/>
            <a:ext cx="6462415" cy="3601313"/>
          </a:xfrm>
          <a:prstGeom prst="rect">
            <a:avLst/>
          </a:prstGeom>
        </p:spPr>
      </p:pic>
      <p:grpSp>
        <p:nvGrpSpPr>
          <p:cNvPr id="13" name="Grupp 12"/>
          <p:cNvGrpSpPr/>
          <p:nvPr/>
        </p:nvGrpSpPr>
        <p:grpSpPr>
          <a:xfrm>
            <a:off x="408709" y="1212273"/>
            <a:ext cx="4835236" cy="5078313"/>
            <a:chOff x="519546" y="1371600"/>
            <a:chExt cx="4835236" cy="5078313"/>
          </a:xfrm>
        </p:grpSpPr>
        <p:sp>
          <p:nvSpPr>
            <p:cNvPr id="6" name="textruta 5"/>
            <p:cNvSpPr txBox="1"/>
            <p:nvPr/>
          </p:nvSpPr>
          <p:spPr>
            <a:xfrm>
              <a:off x="519546" y="1371600"/>
              <a:ext cx="4835236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dirty="0"/>
                <a:t>Functional Energy Transfer (FET)</a:t>
              </a:r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dirty="0"/>
            </a:p>
            <a:p>
              <a:pPr>
                <a:buClr>
                  <a:srgbClr val="FF0000"/>
                </a:buClr>
              </a:pPr>
              <a:endParaRPr lang="en-US" dirty="0"/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dirty="0"/>
                <a:t>FET is a normalization in which all the contributions in the same row add up to 1</a:t>
              </a:r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dirty="0"/>
                <a:t>FET can be translated to a weighted graph for increased understanding. </a:t>
              </a:r>
            </a:p>
          </p:txBody>
        </p:sp>
        <p:pic>
          <p:nvPicPr>
            <p:cNvPr id="12" name="Bildobjekt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91" y="1839013"/>
              <a:ext cx="3416808" cy="1091184"/>
            </a:xfrm>
            <a:prstGeom prst="rect">
              <a:avLst/>
            </a:prstGeom>
          </p:spPr>
        </p:pic>
        <p:pic>
          <p:nvPicPr>
            <p:cNvPr id="11" name="Bildobjekt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46" y="3817457"/>
              <a:ext cx="4467492" cy="1574491"/>
            </a:xfrm>
            <a:prstGeom prst="rect">
              <a:avLst/>
            </a:prstGeom>
          </p:spPr>
        </p:pic>
      </p:grpSp>
      <p:sp>
        <p:nvSpPr>
          <p:cNvPr id="14" name="textruta 13"/>
          <p:cNvSpPr txBox="1"/>
          <p:nvPr/>
        </p:nvSpPr>
        <p:spPr>
          <a:xfrm>
            <a:off x="9063606" y="4759129"/>
            <a:ext cx="285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only most significant edges depicted</a:t>
            </a:r>
          </a:p>
        </p:txBody>
      </p:sp>
      <p:grpSp>
        <p:nvGrpSpPr>
          <p:cNvPr id="19" name="Grupp 18"/>
          <p:cNvGrpSpPr/>
          <p:nvPr/>
        </p:nvGrpSpPr>
        <p:grpSpPr>
          <a:xfrm>
            <a:off x="5354183" y="4714099"/>
            <a:ext cx="1929517" cy="702365"/>
            <a:chOff x="5604882" y="5252137"/>
            <a:chExt cx="1929517" cy="702365"/>
          </a:xfrm>
        </p:grpSpPr>
        <p:pic>
          <p:nvPicPr>
            <p:cNvPr id="16" name="Picture 10" descr="C:\Users\Miky\Desktop\Compilation\Figures Stock Preparation\jpg\Stock1.bmp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" t="63347" r="62187" b="22213"/>
            <a:stretch/>
          </p:blipFill>
          <p:spPr bwMode="auto">
            <a:xfrm>
              <a:off x="5604882" y="5274824"/>
              <a:ext cx="1905664" cy="656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ktangel 17"/>
            <p:cNvSpPr/>
            <p:nvPr/>
          </p:nvSpPr>
          <p:spPr bwMode="auto">
            <a:xfrm>
              <a:off x="5604882" y="5252137"/>
              <a:ext cx="1929517" cy="70236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49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ProMoVis</a:t>
            </a:r>
            <a:r>
              <a:rPr lang="en-US" dirty="0"/>
              <a:t>: a Software Tool for Control Configuration Selection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l="1" r="20" b="5989"/>
          <a:stretch/>
        </p:blipFill>
        <p:spPr>
          <a:xfrm>
            <a:off x="1301454" y="963902"/>
            <a:ext cx="9193364" cy="486263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528455" y="6019800"/>
            <a:ext cx="716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ProMoVis</a:t>
            </a:r>
            <a:r>
              <a:rPr lang="en-US" dirty="0"/>
              <a:t> is open source:  </a:t>
            </a:r>
            <a:r>
              <a:rPr lang="en-US" u="sng" dirty="0">
                <a:solidFill>
                  <a:srgbClr val="0070C0"/>
                </a:solidFill>
              </a:rPr>
              <a:t>http://sourceforge.net/projects/promovis/</a:t>
            </a:r>
          </a:p>
        </p:txBody>
      </p:sp>
    </p:spTree>
    <p:extLst>
      <p:ext uri="{BB962C8B-B14F-4D97-AF65-F5344CB8AC3E}">
        <p14:creationId xmlns:p14="http://schemas.microsoft.com/office/powerpoint/2010/main" val="101757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388" y="2420938"/>
            <a:ext cx="7200900" cy="1752600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/>
              <a:t>Adaptation for Integrating Systems</a:t>
            </a:r>
          </a:p>
        </p:txBody>
      </p:sp>
    </p:spTree>
    <p:extLst>
      <p:ext uri="{BB962C8B-B14F-4D97-AF65-F5344CB8AC3E}">
        <p14:creationId xmlns:p14="http://schemas.microsoft.com/office/powerpoint/2010/main" val="330489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6452" r="6242" b="397"/>
          <a:stretch/>
        </p:blipFill>
        <p:spPr>
          <a:xfrm>
            <a:off x="7516089" y="1550700"/>
            <a:ext cx="3838513" cy="4198937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334434" y="1439737"/>
            <a:ext cx="70207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u="sng" dirty="0"/>
              <a:t>Problem calculating the </a:t>
            </a:r>
            <a:r>
              <a:rPr lang="sv-SE" u="sng" kern="0" dirty="0">
                <a:solidFill>
                  <a:srgbClr val="000000"/>
                </a:solidFill>
                <a:latin typeface="Lucida Calligraphy" pitchFamily="66" charset="0"/>
              </a:rPr>
              <a:t>H</a:t>
            </a:r>
            <a:r>
              <a:rPr lang="sv-SE" u="sng" kern="0" baseline="-25000" dirty="0">
                <a:solidFill>
                  <a:srgbClr val="000000"/>
                </a:solidFill>
              </a:rPr>
              <a:t>2</a:t>
            </a:r>
            <a:r>
              <a:rPr lang="sv-SE" u="sng" kern="0" dirty="0">
                <a:solidFill>
                  <a:srgbClr val="000000"/>
                </a:solidFill>
              </a:rPr>
              <a:t>-norm</a:t>
            </a:r>
            <a:r>
              <a:rPr lang="en-US" u="sng" dirty="0"/>
              <a:t> for systems with integrators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The following integral doesn’t converge due to the infinity DC-gain</a:t>
            </a:r>
          </a:p>
          <a:p>
            <a:pPr lvl="1">
              <a:buClr>
                <a:srgbClr val="FF0000"/>
              </a:buClr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dirty="0"/>
          </a:p>
          <a:p>
            <a:pPr lvl="1">
              <a:buClr>
                <a:srgbClr val="FF0000"/>
              </a:buClr>
            </a:pPr>
            <a:r>
              <a:rPr lang="en-US" dirty="0"/>
              <a:t>Integrators are often present at industry processes, e.g. at storage vessels. </a:t>
            </a:r>
          </a:p>
          <a:p>
            <a:pPr lvl="1">
              <a:buClr>
                <a:srgbClr val="FF0000"/>
              </a:buClr>
            </a:pPr>
            <a:endParaRPr lang="en-US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u="sng" dirty="0"/>
              <a:t>Solution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Make the calculations restricting the integral to a set of frequencies of interest. This leads to the use of the frequency-limited </a:t>
            </a:r>
            <a:r>
              <a:rPr lang="sv-SE" kern="0" dirty="0">
                <a:solidFill>
                  <a:srgbClr val="000000"/>
                </a:solidFill>
                <a:latin typeface="Lucida Calligraphy" pitchFamily="66" charset="0"/>
              </a:rPr>
              <a:t>H</a:t>
            </a:r>
            <a:r>
              <a:rPr lang="sv-SE" kern="0" baseline="-25000" dirty="0">
                <a:solidFill>
                  <a:srgbClr val="000000"/>
                </a:solidFill>
              </a:rPr>
              <a:t>2</a:t>
            </a:r>
            <a:r>
              <a:rPr lang="sv-SE" kern="0" dirty="0">
                <a:solidFill>
                  <a:srgbClr val="000000"/>
                </a:solidFill>
              </a:rPr>
              <a:t>-norm</a:t>
            </a:r>
            <a:endParaRPr lang="en-US" dirty="0"/>
          </a:p>
          <a:p>
            <a:pPr lvl="1">
              <a:buClr>
                <a:srgbClr val="FF0000"/>
              </a:buClr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dirty="0"/>
          </a:p>
          <a:p>
            <a:pPr lvl="1">
              <a:buClr>
                <a:srgbClr val="FF0000"/>
              </a:buClr>
            </a:pPr>
            <a:endParaRPr lang="en-US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Weighted graphs can be generated with the use of the frequency-</a:t>
            </a:r>
            <a:r>
              <a:rPr lang="en-US" dirty="0" err="1"/>
              <a:t>imited</a:t>
            </a:r>
            <a:r>
              <a:rPr lang="en-US" dirty="0"/>
              <a:t> </a:t>
            </a:r>
            <a:r>
              <a:rPr lang="sv-SE" kern="0" dirty="0">
                <a:solidFill>
                  <a:srgbClr val="000000"/>
                </a:solidFill>
                <a:latin typeface="Lucida Calligraphy" pitchFamily="66" charset="0"/>
              </a:rPr>
              <a:t>H</a:t>
            </a:r>
            <a:r>
              <a:rPr lang="sv-SE" kern="0" baseline="-25000" dirty="0">
                <a:solidFill>
                  <a:srgbClr val="000000"/>
                </a:solidFill>
              </a:rPr>
              <a:t>2</a:t>
            </a:r>
            <a:r>
              <a:rPr lang="sv-SE" kern="0" dirty="0">
                <a:solidFill>
                  <a:srgbClr val="000000"/>
                </a:solidFill>
              </a:rPr>
              <a:t>-norm</a:t>
            </a:r>
            <a:r>
              <a:rPr lang="en-US" dirty="0"/>
              <a:t>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sv-SE" dirty="0">
                <a:solidFill>
                  <a:srgbClr val="000000"/>
                </a:solidFill>
                <a:latin typeface="Lucida Calligraphy" pitchFamily="66" charset="0"/>
              </a:rPr>
              <a:t>H</a:t>
            </a:r>
            <a:r>
              <a:rPr lang="sv-SE" baseline="-25000" dirty="0">
                <a:solidFill>
                  <a:srgbClr val="000000"/>
                </a:solidFill>
              </a:rPr>
              <a:t>2</a:t>
            </a:r>
            <a:r>
              <a:rPr lang="sv-SE" dirty="0">
                <a:solidFill>
                  <a:srgbClr val="000000"/>
                </a:solidFill>
              </a:rPr>
              <a:t>-norm</a:t>
            </a:r>
            <a:r>
              <a:rPr lang="en-US" dirty="0"/>
              <a:t> and Integrating Systems</a:t>
            </a:r>
          </a:p>
        </p:txBody>
      </p:sp>
      <p:cxnSp>
        <p:nvCxnSpPr>
          <p:cNvPr id="8" name="Rak pil 7"/>
          <p:cNvCxnSpPr/>
          <p:nvPr/>
        </p:nvCxnSpPr>
        <p:spPr bwMode="auto">
          <a:xfrm flipH="1" flipV="1">
            <a:off x="8125691" y="2092036"/>
            <a:ext cx="346364" cy="12469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ruta 9"/>
              <p:cNvSpPr txBox="1"/>
              <p:nvPr/>
            </p:nvSpPr>
            <p:spPr>
              <a:xfrm>
                <a:off x="8179368" y="2126396"/>
                <a:ext cx="387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ruta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368" y="2126396"/>
                <a:ext cx="38792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337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52" y="2216727"/>
            <a:ext cx="2893332" cy="60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73" y="862141"/>
            <a:ext cx="1740408" cy="577596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47" y="4669213"/>
            <a:ext cx="3283342" cy="6038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Rak 18"/>
          <p:cNvCxnSpPr/>
          <p:nvPr/>
        </p:nvCxnSpPr>
        <p:spPr bwMode="auto">
          <a:xfrm flipV="1">
            <a:off x="8860971" y="1809018"/>
            <a:ext cx="1364" cy="346402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Rak 21"/>
          <p:cNvCxnSpPr/>
          <p:nvPr/>
        </p:nvCxnSpPr>
        <p:spPr bwMode="auto">
          <a:xfrm flipV="1">
            <a:off x="10437224" y="1809018"/>
            <a:ext cx="4353" cy="346402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Frihandsfigur 27"/>
          <p:cNvSpPr/>
          <p:nvPr/>
        </p:nvSpPr>
        <p:spPr bwMode="auto">
          <a:xfrm>
            <a:off x="8861217" y="2171442"/>
            <a:ext cx="1583171" cy="1405658"/>
          </a:xfrm>
          <a:custGeom>
            <a:avLst/>
            <a:gdLst>
              <a:gd name="connsiteX0" fmla="*/ 0 w 1583171"/>
              <a:gd name="connsiteY0" fmla="*/ 0 h 1405658"/>
              <a:gd name="connsiteX1" fmla="*/ 493322 w 1583171"/>
              <a:gd name="connsiteY1" fmla="*/ 136231 h 1405658"/>
              <a:gd name="connsiteX2" fmla="*/ 1048567 w 1583171"/>
              <a:gd name="connsiteY2" fmla="*/ 388052 h 1405658"/>
              <a:gd name="connsiteX3" fmla="*/ 1583171 w 1583171"/>
              <a:gd name="connsiteY3" fmla="*/ 710053 h 1405658"/>
              <a:gd name="connsiteX4" fmla="*/ 1583171 w 1583171"/>
              <a:gd name="connsiteY4" fmla="*/ 1405658 h 1405658"/>
              <a:gd name="connsiteX5" fmla="*/ 4128 w 1583171"/>
              <a:gd name="connsiteY5" fmla="*/ 1399465 h 1405658"/>
              <a:gd name="connsiteX6" fmla="*/ 0 w 1583171"/>
              <a:gd name="connsiteY6" fmla="*/ 0 h 140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171" h="1405658">
                <a:moveTo>
                  <a:pt x="0" y="0"/>
                </a:moveTo>
                <a:lnTo>
                  <a:pt x="493322" y="136231"/>
                </a:lnTo>
                <a:lnTo>
                  <a:pt x="1048567" y="388052"/>
                </a:lnTo>
                <a:lnTo>
                  <a:pt x="1583171" y="710053"/>
                </a:lnTo>
                <a:lnTo>
                  <a:pt x="1583171" y="1405658"/>
                </a:lnTo>
                <a:lnTo>
                  <a:pt x="4128" y="139946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8347124" y="5255484"/>
            <a:ext cx="73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baseline="-25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9914838" y="5255484"/>
            <a:ext cx="73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156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388" y="2420938"/>
            <a:ext cx="7551448" cy="1752600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/>
              <a:t>Case Study: A Secondary Heating System</a:t>
            </a:r>
          </a:p>
        </p:txBody>
      </p:sp>
    </p:spTree>
    <p:extLst>
      <p:ext uri="{BB962C8B-B14F-4D97-AF65-F5344CB8AC3E}">
        <p14:creationId xmlns:p14="http://schemas.microsoft.com/office/powerpoint/2010/main" val="203553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Secondary Heating System</a:t>
            </a: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278880" y="1207946"/>
            <a:ext cx="501944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Plant located at </a:t>
            </a:r>
            <a:r>
              <a:rPr lang="en-US" altLang="en-US" sz="2000" dirty="0" err="1"/>
              <a:t>BillerudKorsnäs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Karlsborg</a:t>
            </a:r>
            <a:r>
              <a:rPr lang="en-US" altLang="en-US" sz="2000" dirty="0"/>
              <a:t> AB.</a:t>
            </a:r>
          </a:p>
          <a:p>
            <a:pPr marL="342900" indent="-34290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An efficient secondary heating system reduces dependency on fossil fuel. </a:t>
            </a:r>
          </a:p>
          <a:p>
            <a:pPr marL="342900" indent="-34290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Efficient secondary heating has an important impact in costs and environmental impact.</a:t>
            </a:r>
          </a:p>
          <a:p>
            <a:pPr marL="342900" indent="-34290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34290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The system exhibited oscillations where the root cause was unknown. </a:t>
            </a:r>
          </a:p>
        </p:txBody>
      </p:sp>
      <p:grpSp>
        <p:nvGrpSpPr>
          <p:cNvPr id="35" name="Grupp 34"/>
          <p:cNvGrpSpPr/>
          <p:nvPr/>
        </p:nvGrpSpPr>
        <p:grpSpPr>
          <a:xfrm>
            <a:off x="5374523" y="1207946"/>
            <a:ext cx="6634300" cy="3982254"/>
            <a:chOff x="5374523" y="1207946"/>
            <a:chExt cx="6634300" cy="3982254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 rotWithShape="1">
            <a:blip r:embed="rId2"/>
            <a:srcRect l="22409" t="13540" r="6788" b="10904"/>
            <a:stretch/>
          </p:blipFill>
          <p:spPr>
            <a:xfrm>
              <a:off x="5374523" y="1207946"/>
              <a:ext cx="6634300" cy="3982254"/>
            </a:xfrm>
            <a:prstGeom prst="rect">
              <a:avLst/>
            </a:prstGeom>
          </p:spPr>
        </p:pic>
        <p:cxnSp>
          <p:nvCxnSpPr>
            <p:cNvPr id="6" name="Rak 5"/>
            <p:cNvCxnSpPr/>
            <p:nvPr/>
          </p:nvCxnSpPr>
          <p:spPr bwMode="auto">
            <a:xfrm flipH="1">
              <a:off x="7273637" y="1895582"/>
              <a:ext cx="452529" cy="26572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 flipH="1">
              <a:off x="8691673" y="2052802"/>
              <a:ext cx="96157" cy="1869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Rak 18"/>
            <p:cNvCxnSpPr/>
            <p:nvPr/>
          </p:nvCxnSpPr>
          <p:spPr bwMode="auto">
            <a:xfrm flipH="1">
              <a:off x="10197101" y="2674706"/>
              <a:ext cx="3425" cy="35617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Rak 20"/>
            <p:cNvCxnSpPr/>
            <p:nvPr/>
          </p:nvCxnSpPr>
          <p:spPr bwMode="auto">
            <a:xfrm flipH="1">
              <a:off x="10197103" y="3030876"/>
              <a:ext cx="667818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 flipH="1" flipV="1">
              <a:off x="6455130" y="3163739"/>
              <a:ext cx="120331" cy="10858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Rak 24"/>
            <p:cNvCxnSpPr/>
            <p:nvPr/>
          </p:nvCxnSpPr>
          <p:spPr bwMode="auto">
            <a:xfrm flipH="1">
              <a:off x="8250148" y="2779658"/>
              <a:ext cx="138657" cy="13306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Rak 26"/>
            <p:cNvCxnSpPr/>
            <p:nvPr/>
          </p:nvCxnSpPr>
          <p:spPr bwMode="auto">
            <a:xfrm flipH="1">
              <a:off x="7844319" y="3707259"/>
              <a:ext cx="632094" cy="15068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Rak 28"/>
            <p:cNvCxnSpPr/>
            <p:nvPr/>
          </p:nvCxnSpPr>
          <p:spPr bwMode="auto">
            <a:xfrm flipH="1">
              <a:off x="9008258" y="3981236"/>
              <a:ext cx="43275" cy="2537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Rak 30"/>
            <p:cNvCxnSpPr/>
            <p:nvPr/>
          </p:nvCxnSpPr>
          <p:spPr bwMode="auto">
            <a:xfrm flipH="1">
              <a:off x="7797620" y="4443573"/>
              <a:ext cx="46699" cy="17372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Rak 32"/>
            <p:cNvCxnSpPr/>
            <p:nvPr/>
          </p:nvCxnSpPr>
          <p:spPr bwMode="auto">
            <a:xfrm flipH="1" flipV="1">
              <a:off x="10092182" y="3835997"/>
              <a:ext cx="104919" cy="14167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upp 33"/>
          <p:cNvGrpSpPr/>
          <p:nvPr/>
        </p:nvGrpSpPr>
        <p:grpSpPr>
          <a:xfrm>
            <a:off x="9925154" y="4782794"/>
            <a:ext cx="2066440" cy="1115056"/>
            <a:chOff x="5421910" y="4632672"/>
            <a:chExt cx="2066440" cy="1115056"/>
          </a:xfrm>
        </p:grpSpPr>
        <p:pic>
          <p:nvPicPr>
            <p:cNvPr id="36" name="Picture 10" descr="C:\Users\Miky\Desktop\Compilation\Figures Stock Preparation\jpg\Stock1.bm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" t="62409" r="60237" b="13083"/>
            <a:stretch/>
          </p:blipFill>
          <p:spPr bwMode="auto">
            <a:xfrm>
              <a:off x="5421910" y="4632672"/>
              <a:ext cx="2066440" cy="111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Ellips 31"/>
            <p:cNvSpPr/>
            <p:nvPr/>
          </p:nvSpPr>
          <p:spPr bwMode="auto">
            <a:xfrm>
              <a:off x="5501898" y="5372746"/>
              <a:ext cx="284135" cy="273803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2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82033" y="1062963"/>
            <a:ext cx="495107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figure depicts the control configuration existing prior to our analysis.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This control configuration was designed by experts, based in know-how and acquired process knowledge.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 systematic tool for Control Configuration Selection was used.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Loops are often closed according just to geographical proximity. 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u3 is used to control the level of the Warm Tank (LWT), since it commands an incoming flow.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u2 is  used to control the temperature at the pipe which exists the Warm Tank, since it drives a flow of cold water directly to the location. 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9" name="Grupp 8"/>
          <p:cNvGrpSpPr/>
          <p:nvPr/>
        </p:nvGrpSpPr>
        <p:grpSpPr>
          <a:xfrm>
            <a:off x="5374523" y="1207946"/>
            <a:ext cx="6634300" cy="3982254"/>
            <a:chOff x="5374523" y="1207946"/>
            <a:chExt cx="6634300" cy="3982254"/>
          </a:xfrm>
        </p:grpSpPr>
        <p:pic>
          <p:nvPicPr>
            <p:cNvPr id="10" name="Bildobjekt 9"/>
            <p:cNvPicPr>
              <a:picLocks noChangeAspect="1"/>
            </p:cNvPicPr>
            <p:nvPr/>
          </p:nvPicPr>
          <p:blipFill rotWithShape="1">
            <a:blip r:embed="rId2"/>
            <a:srcRect l="22409" t="13540" r="6788" b="10904"/>
            <a:stretch/>
          </p:blipFill>
          <p:spPr>
            <a:xfrm>
              <a:off x="5374523" y="1207946"/>
              <a:ext cx="6634300" cy="3982254"/>
            </a:xfrm>
            <a:prstGeom prst="rect">
              <a:avLst/>
            </a:prstGeom>
          </p:spPr>
        </p:pic>
        <p:cxnSp>
          <p:nvCxnSpPr>
            <p:cNvPr id="11" name="Rak 10"/>
            <p:cNvCxnSpPr/>
            <p:nvPr/>
          </p:nvCxnSpPr>
          <p:spPr bwMode="auto">
            <a:xfrm flipH="1">
              <a:off x="7273637" y="1895582"/>
              <a:ext cx="452529" cy="26572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Rak 11"/>
            <p:cNvCxnSpPr/>
            <p:nvPr/>
          </p:nvCxnSpPr>
          <p:spPr bwMode="auto">
            <a:xfrm flipH="1">
              <a:off x="8691673" y="2052802"/>
              <a:ext cx="96157" cy="1869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 flipH="1">
              <a:off x="10197101" y="2674706"/>
              <a:ext cx="3425" cy="35617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 flipH="1">
              <a:off x="10197103" y="3030876"/>
              <a:ext cx="667818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 flipH="1" flipV="1">
              <a:off x="6455130" y="3163739"/>
              <a:ext cx="120331" cy="10858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 flipH="1">
              <a:off x="8250148" y="2779658"/>
              <a:ext cx="138657" cy="13306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 flipH="1">
              <a:off x="7844319" y="3707259"/>
              <a:ext cx="632094" cy="15068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Rak 17"/>
            <p:cNvCxnSpPr/>
            <p:nvPr/>
          </p:nvCxnSpPr>
          <p:spPr bwMode="auto">
            <a:xfrm flipH="1">
              <a:off x="9008258" y="3981236"/>
              <a:ext cx="43275" cy="2537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Rak 18"/>
            <p:cNvCxnSpPr/>
            <p:nvPr/>
          </p:nvCxnSpPr>
          <p:spPr bwMode="auto">
            <a:xfrm flipH="1">
              <a:off x="7797620" y="4443573"/>
              <a:ext cx="46699" cy="17372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 flipH="1" flipV="1">
              <a:off x="10092182" y="3835997"/>
              <a:ext cx="104919" cy="14167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upp 20"/>
          <p:cNvGrpSpPr/>
          <p:nvPr/>
        </p:nvGrpSpPr>
        <p:grpSpPr>
          <a:xfrm>
            <a:off x="9925154" y="4782794"/>
            <a:ext cx="2066440" cy="1115056"/>
            <a:chOff x="5421910" y="4632672"/>
            <a:chExt cx="2066440" cy="1115056"/>
          </a:xfrm>
        </p:grpSpPr>
        <p:pic>
          <p:nvPicPr>
            <p:cNvPr id="22" name="Picture 10" descr="C:\Users\Miky\Desktop\Compilation\Figures Stock Preparation\jpg\Stock1.bm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" t="62409" r="60237" b="13083"/>
            <a:stretch/>
          </p:blipFill>
          <p:spPr bwMode="auto">
            <a:xfrm>
              <a:off x="5421910" y="4632672"/>
              <a:ext cx="2066440" cy="111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Ellips 22"/>
            <p:cNvSpPr/>
            <p:nvPr/>
          </p:nvSpPr>
          <p:spPr bwMode="auto">
            <a:xfrm>
              <a:off x="5501898" y="5372746"/>
              <a:ext cx="284135" cy="273803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Heating System: Control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967505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Secondary Heating System: Models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164" t="15614" r="6802" b="14052"/>
          <a:stretch/>
        </p:blipFill>
        <p:spPr>
          <a:xfrm>
            <a:off x="4664472" y="1341427"/>
            <a:ext cx="7305504" cy="406877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34434" y="1655618"/>
            <a:ext cx="3828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Linear models are first required.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Each red edge represents a SISO transfer function which was modelled using process data.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model structure was chosen by identifying which actuators have an observable impact in the measurements. 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10040459" y="5135217"/>
            <a:ext cx="1929517" cy="702365"/>
            <a:chOff x="5604882" y="5252137"/>
            <a:chExt cx="1929517" cy="702365"/>
          </a:xfrm>
        </p:grpSpPr>
        <p:pic>
          <p:nvPicPr>
            <p:cNvPr id="9" name="Picture 10" descr="C:\Users\Miky\Desktop\Compilation\Figures Stock Preparation\jpg\Stock1.bm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" t="63347" r="62187" b="22213"/>
            <a:stretch/>
          </p:blipFill>
          <p:spPr bwMode="auto">
            <a:xfrm>
              <a:off x="5604882" y="5274824"/>
              <a:ext cx="1905664" cy="656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ktangel 9"/>
            <p:cNvSpPr/>
            <p:nvPr/>
          </p:nvSpPr>
          <p:spPr bwMode="auto">
            <a:xfrm>
              <a:off x="5604882" y="5252137"/>
              <a:ext cx="1929517" cy="70236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57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err="1"/>
              <a:t>Secondary</a:t>
            </a:r>
            <a:r>
              <a:rPr lang="es-ES" altLang="en-US" dirty="0"/>
              <a:t> </a:t>
            </a:r>
            <a:r>
              <a:rPr lang="es-ES" altLang="en-US" dirty="0" err="1"/>
              <a:t>Heating</a:t>
            </a:r>
            <a:r>
              <a:rPr lang="es-ES" altLang="en-US" dirty="0"/>
              <a:t> </a:t>
            </a:r>
            <a:r>
              <a:rPr lang="es-ES" altLang="en-US" dirty="0" err="1"/>
              <a:t>System</a:t>
            </a:r>
            <a:r>
              <a:rPr lang="es-ES" altLang="en-US" dirty="0"/>
              <a:t>: </a:t>
            </a:r>
            <a:r>
              <a:rPr lang="es-ES" altLang="en-US" dirty="0" err="1"/>
              <a:t>Analysis</a:t>
            </a:r>
            <a:endParaRPr lang="es-ES" altLang="en-US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2" y="1081666"/>
            <a:ext cx="6126510" cy="3414123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 bwMode="auto">
          <a:xfrm rot="2282572">
            <a:off x="2517321" y="2657610"/>
            <a:ext cx="836303" cy="2064884"/>
          </a:xfrm>
          <a:prstGeom prst="ellipse">
            <a:avLst/>
          </a:prstGeom>
          <a:noFill/>
          <a:ln w="28575" cap="flat" cmpd="sng" algn="ctr">
            <a:solidFill>
              <a:srgbClr val="EEF95D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3" name="Frihandsfigur 2"/>
          <p:cNvSpPr/>
          <p:nvPr/>
        </p:nvSpPr>
        <p:spPr bwMode="auto">
          <a:xfrm rot="21325274">
            <a:off x="3041286" y="2063777"/>
            <a:ext cx="1142787" cy="2250420"/>
          </a:xfrm>
          <a:custGeom>
            <a:avLst/>
            <a:gdLst>
              <a:gd name="connsiteX0" fmla="*/ 78634 w 1361363"/>
              <a:gd name="connsiteY0" fmla="*/ 473846 h 2383562"/>
              <a:gd name="connsiteX1" fmla="*/ 251628 w 1361363"/>
              <a:gd name="connsiteY1" fmla="*/ 591235 h 2383562"/>
              <a:gd name="connsiteX2" fmla="*/ 483318 w 1361363"/>
              <a:gd name="connsiteY2" fmla="*/ 631395 h 2383562"/>
              <a:gd name="connsiteX3" fmla="*/ 721185 w 1361363"/>
              <a:gd name="connsiteY3" fmla="*/ 795122 h 2383562"/>
              <a:gd name="connsiteX4" fmla="*/ 884912 w 1361363"/>
              <a:gd name="connsiteY4" fmla="*/ 958849 h 2383562"/>
              <a:gd name="connsiteX5" fmla="*/ 968320 w 1361363"/>
              <a:gd name="connsiteY5" fmla="*/ 1070060 h 2383562"/>
              <a:gd name="connsiteX6" fmla="*/ 863288 w 1361363"/>
              <a:gd name="connsiteY6" fmla="*/ 1406781 h 2383562"/>
              <a:gd name="connsiteX7" fmla="*/ 708828 w 1361363"/>
              <a:gd name="connsiteY7" fmla="*/ 1527260 h 2383562"/>
              <a:gd name="connsiteX8" fmla="*/ 335037 w 1361363"/>
              <a:gd name="connsiteY8" fmla="*/ 2058600 h 2383562"/>
              <a:gd name="connsiteX9" fmla="*/ 409177 w 1361363"/>
              <a:gd name="connsiteY9" fmla="*/ 2358252 h 2383562"/>
              <a:gd name="connsiteX10" fmla="*/ 850931 w 1361363"/>
              <a:gd name="connsiteY10" fmla="*/ 2321181 h 2383562"/>
              <a:gd name="connsiteX11" fmla="*/ 1196920 w 1361363"/>
              <a:gd name="connsiteY11" fmla="*/ 1953568 h 2383562"/>
              <a:gd name="connsiteX12" fmla="*/ 1345201 w 1361363"/>
              <a:gd name="connsiteY12" fmla="*/ 1348087 h 2383562"/>
              <a:gd name="connsiteX13" fmla="*/ 1317399 w 1361363"/>
              <a:gd name="connsiteY13" fmla="*/ 965027 h 2383562"/>
              <a:gd name="connsiteX14" fmla="*/ 989945 w 1361363"/>
              <a:gd name="connsiteY14" fmla="*/ 495471 h 2383562"/>
              <a:gd name="connsiteX15" fmla="*/ 628510 w 1361363"/>
              <a:gd name="connsiteY15" fmla="*/ 164927 h 2383562"/>
              <a:gd name="connsiteX16" fmla="*/ 396820 w 1361363"/>
              <a:gd name="connsiteY16" fmla="*/ 29003 h 2383562"/>
              <a:gd name="connsiteX17" fmla="*/ 90991 w 1361363"/>
              <a:gd name="connsiteY17" fmla="*/ 13557 h 2383562"/>
              <a:gd name="connsiteX18" fmla="*/ 10672 w 1361363"/>
              <a:gd name="connsiteY18" fmla="*/ 189641 h 2383562"/>
              <a:gd name="connsiteX19" fmla="*/ 32296 w 1361363"/>
              <a:gd name="connsiteY19" fmla="*/ 427508 h 238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61363" h="2383562">
                <a:moveTo>
                  <a:pt x="78634" y="473846"/>
                </a:moveTo>
                <a:cubicBezTo>
                  <a:pt x="131407" y="519411"/>
                  <a:pt x="184181" y="564977"/>
                  <a:pt x="251628" y="591235"/>
                </a:cubicBezTo>
                <a:cubicBezTo>
                  <a:pt x="319075" y="617493"/>
                  <a:pt x="405059" y="597414"/>
                  <a:pt x="483318" y="631395"/>
                </a:cubicBezTo>
                <a:cubicBezTo>
                  <a:pt x="561577" y="665376"/>
                  <a:pt x="654253" y="740546"/>
                  <a:pt x="721185" y="795122"/>
                </a:cubicBezTo>
                <a:cubicBezTo>
                  <a:pt x="788117" y="849698"/>
                  <a:pt x="843723" y="913026"/>
                  <a:pt x="884912" y="958849"/>
                </a:cubicBezTo>
                <a:cubicBezTo>
                  <a:pt x="926101" y="1004672"/>
                  <a:pt x="971924" y="995405"/>
                  <a:pt x="968320" y="1070060"/>
                </a:cubicBezTo>
                <a:cubicBezTo>
                  <a:pt x="964716" y="1144715"/>
                  <a:pt x="906537" y="1330581"/>
                  <a:pt x="863288" y="1406781"/>
                </a:cubicBezTo>
                <a:cubicBezTo>
                  <a:pt x="820039" y="1482981"/>
                  <a:pt x="796870" y="1418624"/>
                  <a:pt x="708828" y="1527260"/>
                </a:cubicBezTo>
                <a:cubicBezTo>
                  <a:pt x="620786" y="1635896"/>
                  <a:pt x="384979" y="1920101"/>
                  <a:pt x="335037" y="2058600"/>
                </a:cubicBezTo>
                <a:cubicBezTo>
                  <a:pt x="285095" y="2197099"/>
                  <a:pt x="323195" y="2314489"/>
                  <a:pt x="409177" y="2358252"/>
                </a:cubicBezTo>
                <a:cubicBezTo>
                  <a:pt x="495159" y="2402016"/>
                  <a:pt x="719641" y="2388628"/>
                  <a:pt x="850931" y="2321181"/>
                </a:cubicBezTo>
                <a:cubicBezTo>
                  <a:pt x="982222" y="2253734"/>
                  <a:pt x="1114542" y="2115750"/>
                  <a:pt x="1196920" y="1953568"/>
                </a:cubicBezTo>
                <a:cubicBezTo>
                  <a:pt x="1279298" y="1791386"/>
                  <a:pt x="1325121" y="1512844"/>
                  <a:pt x="1345201" y="1348087"/>
                </a:cubicBezTo>
                <a:cubicBezTo>
                  <a:pt x="1365281" y="1183330"/>
                  <a:pt x="1376608" y="1107130"/>
                  <a:pt x="1317399" y="965027"/>
                </a:cubicBezTo>
                <a:cubicBezTo>
                  <a:pt x="1258190" y="822924"/>
                  <a:pt x="1104760" y="628821"/>
                  <a:pt x="989945" y="495471"/>
                </a:cubicBezTo>
                <a:cubicBezTo>
                  <a:pt x="875130" y="362121"/>
                  <a:pt x="727364" y="242672"/>
                  <a:pt x="628510" y="164927"/>
                </a:cubicBezTo>
                <a:cubicBezTo>
                  <a:pt x="529656" y="87182"/>
                  <a:pt x="486406" y="54231"/>
                  <a:pt x="396820" y="29003"/>
                </a:cubicBezTo>
                <a:cubicBezTo>
                  <a:pt x="307234" y="3775"/>
                  <a:pt x="155349" y="-13216"/>
                  <a:pt x="90991" y="13557"/>
                </a:cubicBezTo>
                <a:cubicBezTo>
                  <a:pt x="26633" y="40330"/>
                  <a:pt x="20454" y="120649"/>
                  <a:pt x="10672" y="189641"/>
                </a:cubicBezTo>
                <a:cubicBezTo>
                  <a:pt x="889" y="258633"/>
                  <a:pt x="-15071" y="284891"/>
                  <a:pt x="32296" y="427508"/>
                </a:cubicBez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/>
          <a:srcRect l="22409" t="13540" r="6788" b="10904"/>
          <a:stretch/>
        </p:blipFill>
        <p:spPr>
          <a:xfrm>
            <a:off x="7250605" y="1138042"/>
            <a:ext cx="4582403" cy="2750598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 bwMode="auto">
          <a:xfrm>
            <a:off x="8562060" y="3108271"/>
            <a:ext cx="1669472" cy="865909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8" name="Ellips 7"/>
          <p:cNvSpPr/>
          <p:nvPr/>
        </p:nvSpPr>
        <p:spPr bwMode="auto">
          <a:xfrm rot="19667574">
            <a:off x="9166367" y="1936445"/>
            <a:ext cx="1001885" cy="1153792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54182" y="4910731"/>
            <a:ext cx="9490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Indication n▫ 1: </a:t>
            </a:r>
            <a:r>
              <a:rPr lang="en-US" dirty="0"/>
              <a:t>“</a:t>
            </a:r>
            <a:r>
              <a:rPr lang="en-US" i="1" dirty="0"/>
              <a:t>Warm Tank</a:t>
            </a:r>
            <a:r>
              <a:rPr lang="en-US" dirty="0"/>
              <a:t>” should be controlled with the following pairing </a:t>
            </a:r>
          </a:p>
          <a:p>
            <a:r>
              <a:rPr lang="en-US" dirty="0"/>
              <a:t>	           The current control scheme has the opposite pairing. </a:t>
            </a:r>
          </a:p>
          <a:p>
            <a:endParaRPr lang="en-US" dirty="0"/>
          </a:p>
          <a:p>
            <a:r>
              <a:rPr lang="en-US" u="sng" dirty="0"/>
              <a:t>Indication n▫ 2:</a:t>
            </a:r>
            <a:r>
              <a:rPr lang="en-US" dirty="0"/>
              <a:t> There is a strong perturbation on the “</a:t>
            </a:r>
            <a:r>
              <a:rPr lang="en-US" i="1" dirty="0"/>
              <a:t>Warm Tank” </a:t>
            </a:r>
            <a:r>
              <a:rPr lang="en-US" dirty="0"/>
              <a:t>coming from u4</a:t>
            </a:r>
            <a:r>
              <a:rPr lang="en-US" i="1" dirty="0"/>
              <a:t>.</a:t>
            </a:r>
          </a:p>
          <a:p>
            <a:r>
              <a:rPr lang="en-US" i="1" dirty="0"/>
              <a:t>	            The current control configuration is not considering this perturbation. </a:t>
            </a:r>
            <a:r>
              <a:rPr lang="en-US" dirty="0"/>
              <a:t>	              </a:t>
            </a:r>
          </a:p>
        </p:txBody>
      </p:sp>
      <p:sp>
        <p:nvSpPr>
          <p:cNvPr id="12" name="Vänster klammerparentes 11"/>
          <p:cNvSpPr/>
          <p:nvPr/>
        </p:nvSpPr>
        <p:spPr bwMode="auto">
          <a:xfrm>
            <a:off x="7836638" y="4783963"/>
            <a:ext cx="180110" cy="62286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977862" y="4748603"/>
            <a:ext cx="124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U2 -- LWT</a:t>
            </a:r>
          </a:p>
          <a:p>
            <a:r>
              <a:rPr lang="en-US" dirty="0"/>
              <a:t>U3 -- TWT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705402" y="4247206"/>
            <a:ext cx="285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only most significant edges depicted</a:t>
            </a:r>
          </a:p>
        </p:txBody>
      </p:sp>
      <p:sp>
        <p:nvSpPr>
          <p:cNvPr id="15" name="Ellips 14"/>
          <p:cNvSpPr/>
          <p:nvPr/>
        </p:nvSpPr>
        <p:spPr bwMode="auto">
          <a:xfrm rot="418879">
            <a:off x="3069959" y="2862995"/>
            <a:ext cx="1882144" cy="645421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16" name="Frihandsfigur 15"/>
          <p:cNvSpPr/>
          <p:nvPr/>
        </p:nvSpPr>
        <p:spPr bwMode="auto">
          <a:xfrm>
            <a:off x="9308376" y="2388349"/>
            <a:ext cx="1368782" cy="668983"/>
          </a:xfrm>
          <a:custGeom>
            <a:avLst/>
            <a:gdLst>
              <a:gd name="connsiteX0" fmla="*/ 107045 w 1368782"/>
              <a:gd name="connsiteY0" fmla="*/ 631094 h 668983"/>
              <a:gd name="connsiteX1" fmla="*/ 253115 w 1368782"/>
              <a:gd name="connsiteY1" fmla="*/ 631094 h 668983"/>
              <a:gd name="connsiteX2" fmla="*/ 320308 w 1368782"/>
              <a:gd name="connsiteY2" fmla="*/ 581430 h 668983"/>
              <a:gd name="connsiteX3" fmla="*/ 393343 w 1368782"/>
              <a:gd name="connsiteY3" fmla="*/ 420753 h 668983"/>
              <a:gd name="connsiteX4" fmla="*/ 472221 w 1368782"/>
              <a:gd name="connsiteY4" fmla="*/ 321425 h 668983"/>
              <a:gd name="connsiteX5" fmla="*/ 627055 w 1368782"/>
              <a:gd name="connsiteY5" fmla="*/ 216254 h 668983"/>
              <a:gd name="connsiteX6" fmla="*/ 808182 w 1368782"/>
              <a:gd name="connsiteY6" fmla="*/ 341875 h 668983"/>
              <a:gd name="connsiteX7" fmla="*/ 892903 w 1368782"/>
              <a:gd name="connsiteY7" fmla="*/ 502552 h 668983"/>
              <a:gd name="connsiteX8" fmla="*/ 1000995 w 1368782"/>
              <a:gd name="connsiteY8" fmla="*/ 654465 h 668983"/>
              <a:gd name="connsiteX9" fmla="*/ 1243472 w 1368782"/>
              <a:gd name="connsiteY9" fmla="*/ 648622 h 668983"/>
              <a:gd name="connsiteX10" fmla="*/ 1360328 w 1368782"/>
              <a:gd name="connsiteY10" fmla="*/ 528845 h 668983"/>
              <a:gd name="connsiteX11" fmla="*/ 1342800 w 1368782"/>
              <a:gd name="connsiteY11" fmla="*/ 303897 h 668983"/>
              <a:gd name="connsiteX12" fmla="*/ 1208415 w 1368782"/>
              <a:gd name="connsiteY12" fmla="*/ 227940 h 668983"/>
              <a:gd name="connsiteX13" fmla="*/ 1044816 w 1368782"/>
              <a:gd name="connsiteY13" fmla="*/ 96477 h 668983"/>
              <a:gd name="connsiteX14" fmla="*/ 869532 w 1368782"/>
              <a:gd name="connsiteY14" fmla="*/ 29284 h 668983"/>
              <a:gd name="connsiteX15" fmla="*/ 615369 w 1368782"/>
              <a:gd name="connsiteY15" fmla="*/ 70 h 668983"/>
              <a:gd name="connsiteX16" fmla="*/ 378736 w 1368782"/>
              <a:gd name="connsiteY16" fmla="*/ 23442 h 668983"/>
              <a:gd name="connsiteX17" fmla="*/ 206373 w 1368782"/>
              <a:gd name="connsiteY17" fmla="*/ 90634 h 668983"/>
              <a:gd name="connsiteX18" fmla="*/ 63224 w 1368782"/>
              <a:gd name="connsiteY18" fmla="*/ 213333 h 668983"/>
              <a:gd name="connsiteX19" fmla="*/ 13560 w 1368782"/>
              <a:gd name="connsiteY19" fmla="*/ 321425 h 668983"/>
              <a:gd name="connsiteX20" fmla="*/ 1874 w 1368782"/>
              <a:gd name="connsiteY20" fmla="*/ 438281 h 668983"/>
              <a:gd name="connsiteX21" fmla="*/ 45695 w 1368782"/>
              <a:gd name="connsiteY21" fmla="*/ 601880 h 668983"/>
              <a:gd name="connsiteX22" fmla="*/ 107045 w 1368782"/>
              <a:gd name="connsiteY22" fmla="*/ 631094 h 6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68782" h="668983">
                <a:moveTo>
                  <a:pt x="107045" y="631094"/>
                </a:moveTo>
                <a:cubicBezTo>
                  <a:pt x="141615" y="635963"/>
                  <a:pt x="217571" y="639371"/>
                  <a:pt x="253115" y="631094"/>
                </a:cubicBezTo>
                <a:cubicBezTo>
                  <a:pt x="288659" y="622817"/>
                  <a:pt x="296937" y="616487"/>
                  <a:pt x="320308" y="581430"/>
                </a:cubicBezTo>
                <a:cubicBezTo>
                  <a:pt x="343679" y="546373"/>
                  <a:pt x="368024" y="464087"/>
                  <a:pt x="393343" y="420753"/>
                </a:cubicBezTo>
                <a:cubicBezTo>
                  <a:pt x="418662" y="377419"/>
                  <a:pt x="433269" y="355508"/>
                  <a:pt x="472221" y="321425"/>
                </a:cubicBezTo>
                <a:cubicBezTo>
                  <a:pt x="511173" y="287342"/>
                  <a:pt x="571062" y="212846"/>
                  <a:pt x="627055" y="216254"/>
                </a:cubicBezTo>
                <a:cubicBezTo>
                  <a:pt x="683049" y="219662"/>
                  <a:pt x="763874" y="294159"/>
                  <a:pt x="808182" y="341875"/>
                </a:cubicBezTo>
                <a:cubicBezTo>
                  <a:pt x="852490" y="389591"/>
                  <a:pt x="860768" y="450454"/>
                  <a:pt x="892903" y="502552"/>
                </a:cubicBezTo>
                <a:cubicBezTo>
                  <a:pt x="925038" y="554650"/>
                  <a:pt x="942567" y="630120"/>
                  <a:pt x="1000995" y="654465"/>
                </a:cubicBezTo>
                <a:cubicBezTo>
                  <a:pt x="1059423" y="678810"/>
                  <a:pt x="1183583" y="669559"/>
                  <a:pt x="1243472" y="648622"/>
                </a:cubicBezTo>
                <a:cubicBezTo>
                  <a:pt x="1303361" y="627685"/>
                  <a:pt x="1343773" y="586299"/>
                  <a:pt x="1360328" y="528845"/>
                </a:cubicBezTo>
                <a:cubicBezTo>
                  <a:pt x="1376883" y="471391"/>
                  <a:pt x="1368119" y="354048"/>
                  <a:pt x="1342800" y="303897"/>
                </a:cubicBezTo>
                <a:cubicBezTo>
                  <a:pt x="1317481" y="253746"/>
                  <a:pt x="1258079" y="262510"/>
                  <a:pt x="1208415" y="227940"/>
                </a:cubicBezTo>
                <a:cubicBezTo>
                  <a:pt x="1158751" y="193370"/>
                  <a:pt x="1101296" y="129586"/>
                  <a:pt x="1044816" y="96477"/>
                </a:cubicBezTo>
                <a:cubicBezTo>
                  <a:pt x="988336" y="63368"/>
                  <a:pt x="941106" y="45352"/>
                  <a:pt x="869532" y="29284"/>
                </a:cubicBezTo>
                <a:cubicBezTo>
                  <a:pt x="797958" y="13216"/>
                  <a:pt x="697168" y="1044"/>
                  <a:pt x="615369" y="70"/>
                </a:cubicBezTo>
                <a:cubicBezTo>
                  <a:pt x="533570" y="-904"/>
                  <a:pt x="446902" y="8348"/>
                  <a:pt x="378736" y="23442"/>
                </a:cubicBezTo>
                <a:cubicBezTo>
                  <a:pt x="310570" y="38536"/>
                  <a:pt x="258958" y="58986"/>
                  <a:pt x="206373" y="90634"/>
                </a:cubicBezTo>
                <a:cubicBezTo>
                  <a:pt x="153788" y="122282"/>
                  <a:pt x="95359" y="174868"/>
                  <a:pt x="63224" y="213333"/>
                </a:cubicBezTo>
                <a:cubicBezTo>
                  <a:pt x="31088" y="251798"/>
                  <a:pt x="23785" y="283934"/>
                  <a:pt x="13560" y="321425"/>
                </a:cubicBezTo>
                <a:cubicBezTo>
                  <a:pt x="3335" y="358916"/>
                  <a:pt x="-3482" y="391539"/>
                  <a:pt x="1874" y="438281"/>
                </a:cubicBezTo>
                <a:cubicBezTo>
                  <a:pt x="7230" y="485023"/>
                  <a:pt x="22811" y="571205"/>
                  <a:pt x="45695" y="601880"/>
                </a:cubicBezTo>
                <a:cubicBezTo>
                  <a:pt x="68579" y="632555"/>
                  <a:pt x="72475" y="626225"/>
                  <a:pt x="107045" y="631094"/>
                </a:cubicBezTo>
                <a:close/>
              </a:path>
            </a:pathLst>
          </a:cu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17" name="Hjälp 16">
            <a:hlinkClick r:id="" action="ppaction://noaction" highlightClick="1"/>
          </p:cNvPr>
          <p:cNvSpPr/>
          <p:nvPr/>
        </p:nvSpPr>
        <p:spPr bwMode="auto">
          <a:xfrm>
            <a:off x="10498873" y="3564673"/>
            <a:ext cx="503664" cy="315951"/>
          </a:xfrm>
          <a:prstGeom prst="actionButtonHelp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43013" name="textruta 43012"/>
          <p:cNvSpPr txBox="1"/>
          <p:nvPr/>
        </p:nvSpPr>
        <p:spPr>
          <a:xfrm>
            <a:off x="10299065" y="2200981"/>
            <a:ext cx="280639" cy="38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grpSp>
        <p:nvGrpSpPr>
          <p:cNvPr id="41" name="Grupp 40"/>
          <p:cNvGrpSpPr/>
          <p:nvPr/>
        </p:nvGrpSpPr>
        <p:grpSpPr>
          <a:xfrm>
            <a:off x="9764996" y="3923993"/>
            <a:ext cx="2066440" cy="1115056"/>
            <a:chOff x="5421910" y="4632672"/>
            <a:chExt cx="2066440" cy="1115056"/>
          </a:xfrm>
        </p:grpSpPr>
        <p:pic>
          <p:nvPicPr>
            <p:cNvPr id="42" name="Picture 10" descr="C:\Users\Miky\Desktop\Compilation\Figures Stock Preparation\jpg\Stock1.bmp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" t="62409" r="60237" b="13083"/>
            <a:stretch/>
          </p:blipFill>
          <p:spPr bwMode="auto">
            <a:xfrm>
              <a:off x="5421910" y="4632672"/>
              <a:ext cx="2066440" cy="111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Ellips 42"/>
            <p:cNvSpPr/>
            <p:nvPr/>
          </p:nvSpPr>
          <p:spPr bwMode="auto">
            <a:xfrm>
              <a:off x="5501898" y="5372746"/>
              <a:ext cx="284135" cy="273803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5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12" grpId="0" animBg="1"/>
      <p:bldP spid="13" grpId="0"/>
      <p:bldP spid="15" grpId="0" animBg="1"/>
      <p:bldP spid="16" grpId="0" animBg="1"/>
      <p:bldP spid="430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69" y="2017584"/>
            <a:ext cx="5990476" cy="3504762"/>
          </a:xfrm>
          <a:prstGeom prst="rect">
            <a:avLst/>
          </a:prstGeom>
        </p:spPr>
      </p:pic>
      <p:sp>
        <p:nvSpPr>
          <p:cNvPr id="46093" name="Rektangel 46092"/>
          <p:cNvSpPr/>
          <p:nvPr/>
        </p:nvSpPr>
        <p:spPr bwMode="auto">
          <a:xfrm>
            <a:off x="4187665" y="2680967"/>
            <a:ext cx="1244638" cy="8988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rgbClr val="032040"/>
              </a:solidFill>
              <a:effectLst/>
              <a:latin typeface="Arial" charset="0"/>
            </a:endParaRP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Secondary Heating System: Validation of the Analysis 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3385300" y="5518912"/>
            <a:ext cx="64637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Process experiment at the real plant located in </a:t>
            </a:r>
            <a:r>
              <a:rPr lang="en-US" altLang="en-US" sz="1400" dirty="0" err="1"/>
              <a:t>BillerudKornäs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Karlsborg</a:t>
            </a:r>
            <a:r>
              <a:rPr lang="en-US" altLang="en-US" sz="1400" dirty="0"/>
              <a:t> AB</a:t>
            </a:r>
          </a:p>
          <a:p>
            <a:pPr algn="ctr" eaLnBrk="1" hangingPunct="1"/>
            <a:endParaRPr lang="en-US" altLang="en-US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0" y="1273380"/>
            <a:ext cx="2201304" cy="246869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/>
          <a:srcRect l="41598" t="38057" r="34231" b="11092"/>
          <a:stretch/>
        </p:blipFill>
        <p:spPr>
          <a:xfrm>
            <a:off x="631949" y="4233847"/>
            <a:ext cx="2117830" cy="25062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93618" y="900735"/>
            <a:ext cx="17248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Analysis results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31949" y="3864515"/>
            <a:ext cx="2195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Existing configuration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3276959" y="1085401"/>
            <a:ext cx="8663857" cy="1086570"/>
            <a:chOff x="3308103" y="1149827"/>
            <a:chExt cx="8663857" cy="1086570"/>
          </a:xfrm>
        </p:grpSpPr>
        <p:sp>
          <p:nvSpPr>
            <p:cNvPr id="12" name="textruta 11"/>
            <p:cNvSpPr txBox="1"/>
            <p:nvPr/>
          </p:nvSpPr>
          <p:spPr>
            <a:xfrm>
              <a:off x="3308103" y="1313067"/>
              <a:ext cx="7462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Indication n▫ 1: </a:t>
              </a:r>
              <a:r>
                <a:rPr lang="en-US" dirty="0"/>
                <a:t>“</a:t>
              </a:r>
              <a:r>
                <a:rPr lang="en-US" i="1" dirty="0"/>
                <a:t>Warm Tank</a:t>
              </a:r>
              <a:r>
                <a:rPr lang="en-US" dirty="0"/>
                <a:t>” should be controlled with the following pairing </a:t>
              </a:r>
            </a:p>
            <a:p>
              <a:r>
                <a:rPr lang="en-US" dirty="0"/>
                <a:t>	           The current control scheme has the opposite pairing. 	              </a:t>
              </a:r>
            </a:p>
          </p:txBody>
        </p:sp>
        <p:sp>
          <p:nvSpPr>
            <p:cNvPr id="13" name="Vänster klammerparentes 12"/>
            <p:cNvSpPr/>
            <p:nvPr/>
          </p:nvSpPr>
          <p:spPr bwMode="auto">
            <a:xfrm>
              <a:off x="10590558" y="1186299"/>
              <a:ext cx="180110" cy="62286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10731782" y="1150939"/>
              <a:ext cx="1240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U2 -- LWT</a:t>
              </a:r>
            </a:p>
            <a:p>
              <a:r>
                <a:rPr lang="en-US" dirty="0"/>
                <a:t>U3 -- TWT</a:t>
              </a:r>
            </a:p>
          </p:txBody>
        </p:sp>
        <p:sp>
          <p:nvSpPr>
            <p:cNvPr id="5" name="Rektangel 4"/>
            <p:cNvSpPr/>
            <p:nvPr/>
          </p:nvSpPr>
          <p:spPr bwMode="auto">
            <a:xfrm>
              <a:off x="3308103" y="1149827"/>
              <a:ext cx="8663857" cy="83448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080" name="Grupp 46079"/>
          <p:cNvGrpSpPr/>
          <p:nvPr/>
        </p:nvGrpSpPr>
        <p:grpSpPr>
          <a:xfrm>
            <a:off x="5931261" y="2968583"/>
            <a:ext cx="773321" cy="449362"/>
            <a:chOff x="8328876" y="2785001"/>
            <a:chExt cx="773321" cy="449362"/>
          </a:xfrm>
        </p:grpSpPr>
        <p:sp>
          <p:nvSpPr>
            <p:cNvPr id="7" name="Ellips 6"/>
            <p:cNvSpPr/>
            <p:nvPr/>
          </p:nvSpPr>
          <p:spPr bwMode="auto">
            <a:xfrm>
              <a:off x="8402030" y="2785001"/>
              <a:ext cx="454587" cy="449362"/>
            </a:xfrm>
            <a:prstGeom prst="ellipse">
              <a:avLst/>
            </a:prstGeom>
            <a:solidFill>
              <a:srgbClr val="66E1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8328876" y="2825016"/>
              <a:ext cx="773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TWT</a:t>
              </a:r>
            </a:p>
          </p:txBody>
        </p:sp>
      </p:grpSp>
      <p:grpSp>
        <p:nvGrpSpPr>
          <p:cNvPr id="16" name="Grupp 15"/>
          <p:cNvGrpSpPr/>
          <p:nvPr/>
        </p:nvGrpSpPr>
        <p:grpSpPr>
          <a:xfrm>
            <a:off x="9732723" y="2070249"/>
            <a:ext cx="773321" cy="449362"/>
            <a:chOff x="11019449" y="3009682"/>
            <a:chExt cx="773321" cy="449362"/>
          </a:xfrm>
        </p:grpSpPr>
        <p:sp>
          <p:nvSpPr>
            <p:cNvPr id="24" name="Ellips 23"/>
            <p:cNvSpPr/>
            <p:nvPr/>
          </p:nvSpPr>
          <p:spPr bwMode="auto">
            <a:xfrm>
              <a:off x="11093433" y="3009682"/>
              <a:ext cx="454587" cy="449362"/>
            </a:xfrm>
            <a:prstGeom prst="ellipse">
              <a:avLst/>
            </a:prstGeom>
            <a:solidFill>
              <a:srgbClr val="66E13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11019449" y="3049697"/>
              <a:ext cx="773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LWT</a:t>
              </a:r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5162977" y="4459954"/>
            <a:ext cx="799901" cy="449362"/>
            <a:chOff x="10951523" y="4363865"/>
            <a:chExt cx="799901" cy="449362"/>
          </a:xfrm>
        </p:grpSpPr>
        <p:sp>
          <p:nvSpPr>
            <p:cNvPr id="22" name="Ellips 21"/>
            <p:cNvSpPr/>
            <p:nvPr/>
          </p:nvSpPr>
          <p:spPr bwMode="auto">
            <a:xfrm>
              <a:off x="10951523" y="4363865"/>
              <a:ext cx="454587" cy="44936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10978103" y="4411762"/>
              <a:ext cx="773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u3</a:t>
              </a:r>
            </a:p>
          </p:txBody>
        </p:sp>
      </p:grpSp>
      <p:grpSp>
        <p:nvGrpSpPr>
          <p:cNvPr id="20" name="Grupp 19"/>
          <p:cNvGrpSpPr/>
          <p:nvPr/>
        </p:nvGrpSpPr>
        <p:grpSpPr>
          <a:xfrm>
            <a:off x="9849049" y="3784943"/>
            <a:ext cx="824490" cy="449362"/>
            <a:chOff x="10649469" y="5365371"/>
            <a:chExt cx="824490" cy="449362"/>
          </a:xfrm>
        </p:grpSpPr>
        <p:sp>
          <p:nvSpPr>
            <p:cNvPr id="28" name="Ellips 27"/>
            <p:cNvSpPr/>
            <p:nvPr/>
          </p:nvSpPr>
          <p:spPr bwMode="auto">
            <a:xfrm>
              <a:off x="10649469" y="5365371"/>
              <a:ext cx="454587" cy="44936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10700638" y="5404495"/>
              <a:ext cx="773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u2</a:t>
              </a:r>
            </a:p>
          </p:txBody>
        </p:sp>
      </p:grpSp>
      <p:cxnSp>
        <p:nvCxnSpPr>
          <p:cNvPr id="27" name="Rak pil 26"/>
          <p:cNvCxnSpPr/>
          <p:nvPr/>
        </p:nvCxnSpPr>
        <p:spPr bwMode="auto">
          <a:xfrm flipV="1">
            <a:off x="5617564" y="4357769"/>
            <a:ext cx="627394" cy="2612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Rak pil 36"/>
          <p:cNvCxnSpPr/>
          <p:nvPr/>
        </p:nvCxnSpPr>
        <p:spPr bwMode="auto">
          <a:xfrm>
            <a:off x="6363324" y="3371156"/>
            <a:ext cx="233511" cy="2349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Rak pil 40"/>
          <p:cNvCxnSpPr>
            <a:stCxn id="28" idx="2"/>
          </p:cNvCxnSpPr>
          <p:nvPr/>
        </p:nvCxnSpPr>
        <p:spPr bwMode="auto">
          <a:xfrm flipH="1">
            <a:off x="8896325" y="4009624"/>
            <a:ext cx="952724" cy="1679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Rak pil 43"/>
          <p:cNvCxnSpPr/>
          <p:nvPr/>
        </p:nvCxnSpPr>
        <p:spPr bwMode="auto">
          <a:xfrm flipH="1">
            <a:off x="9007266" y="2304157"/>
            <a:ext cx="799441" cy="7621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091" name="Grupp 46090"/>
          <p:cNvGrpSpPr/>
          <p:nvPr/>
        </p:nvGrpSpPr>
        <p:grpSpPr>
          <a:xfrm>
            <a:off x="8502354" y="2680967"/>
            <a:ext cx="773321" cy="449362"/>
            <a:chOff x="10480626" y="2912730"/>
            <a:chExt cx="773321" cy="449362"/>
          </a:xfrm>
        </p:grpSpPr>
        <p:sp>
          <p:nvSpPr>
            <p:cNvPr id="47" name="Ellips 46"/>
            <p:cNvSpPr/>
            <p:nvPr/>
          </p:nvSpPr>
          <p:spPr bwMode="auto">
            <a:xfrm>
              <a:off x="10564272" y="2912730"/>
              <a:ext cx="454587" cy="449362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ruta 47"/>
            <p:cNvSpPr txBox="1"/>
            <p:nvPr/>
          </p:nvSpPr>
          <p:spPr>
            <a:xfrm>
              <a:off x="10480626" y="2955666"/>
              <a:ext cx="773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rLWT</a:t>
              </a:r>
              <a:endParaRPr lang="en-US" sz="1600" dirty="0"/>
            </a:p>
          </p:txBody>
        </p:sp>
      </p:grpSp>
      <p:grpSp>
        <p:nvGrpSpPr>
          <p:cNvPr id="46092" name="Grupp 46091"/>
          <p:cNvGrpSpPr/>
          <p:nvPr/>
        </p:nvGrpSpPr>
        <p:grpSpPr>
          <a:xfrm>
            <a:off x="4921590" y="3011334"/>
            <a:ext cx="773321" cy="449362"/>
            <a:chOff x="10970459" y="3456672"/>
            <a:chExt cx="773321" cy="449362"/>
          </a:xfrm>
        </p:grpSpPr>
        <p:sp>
          <p:nvSpPr>
            <p:cNvPr id="49" name="Ellips 48"/>
            <p:cNvSpPr/>
            <p:nvPr/>
          </p:nvSpPr>
          <p:spPr bwMode="auto">
            <a:xfrm>
              <a:off x="11054105" y="3456672"/>
              <a:ext cx="454587" cy="449362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ruta 49"/>
            <p:cNvSpPr txBox="1"/>
            <p:nvPr/>
          </p:nvSpPr>
          <p:spPr>
            <a:xfrm>
              <a:off x="10970459" y="3499608"/>
              <a:ext cx="773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rTWT</a:t>
              </a:r>
              <a:endParaRPr lang="en-US" sz="1600" dirty="0"/>
            </a:p>
          </p:txBody>
        </p:sp>
      </p:grpSp>
      <p:cxnSp>
        <p:nvCxnSpPr>
          <p:cNvPr id="54" name="Rak pil 53"/>
          <p:cNvCxnSpPr/>
          <p:nvPr/>
        </p:nvCxnSpPr>
        <p:spPr bwMode="auto">
          <a:xfrm>
            <a:off x="5354332" y="3425455"/>
            <a:ext cx="233511" cy="2349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Rak pil 54"/>
          <p:cNvCxnSpPr/>
          <p:nvPr/>
        </p:nvCxnSpPr>
        <p:spPr bwMode="auto">
          <a:xfrm flipH="1" flipV="1">
            <a:off x="8276496" y="2574942"/>
            <a:ext cx="309504" cy="2654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7" name="Grupp 56"/>
          <p:cNvGrpSpPr/>
          <p:nvPr/>
        </p:nvGrpSpPr>
        <p:grpSpPr>
          <a:xfrm>
            <a:off x="10119383" y="4684635"/>
            <a:ext cx="2066440" cy="1115056"/>
            <a:chOff x="5421910" y="4632672"/>
            <a:chExt cx="2066440" cy="1115056"/>
          </a:xfrm>
        </p:grpSpPr>
        <p:pic>
          <p:nvPicPr>
            <p:cNvPr id="58" name="Picture 10" descr="C:\Users\Miky\Desktop\Compilation\Figures Stock Preparation\jpg\Stock1.bmp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" t="62409" r="60237" b="13083"/>
            <a:stretch/>
          </p:blipFill>
          <p:spPr bwMode="auto">
            <a:xfrm>
              <a:off x="5421910" y="4632672"/>
              <a:ext cx="2066440" cy="111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Ellips 58"/>
            <p:cNvSpPr/>
            <p:nvPr/>
          </p:nvSpPr>
          <p:spPr bwMode="auto">
            <a:xfrm>
              <a:off x="5501898" y="5372746"/>
              <a:ext cx="284135" cy="273803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19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4433" y="1277938"/>
            <a:ext cx="8885767" cy="3141662"/>
          </a:xfrm>
        </p:spPr>
        <p:txBody>
          <a:bodyPr/>
          <a:lstStyle/>
          <a:p>
            <a:r>
              <a:rPr lang="en-US" dirty="0"/>
              <a:t>Industrial Background</a:t>
            </a:r>
          </a:p>
          <a:p>
            <a:r>
              <a:rPr lang="en-US" dirty="0"/>
              <a:t>Control Configuration Selection Using Weighted Graphs</a:t>
            </a:r>
          </a:p>
          <a:p>
            <a:r>
              <a:rPr lang="en-US" dirty="0"/>
              <a:t>Adaptation for Integrating Systems</a:t>
            </a:r>
          </a:p>
          <a:p>
            <a:r>
              <a:rPr lang="en-US" dirty="0"/>
              <a:t>Case Study: a Secondary Heating System 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56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Secondary Heating System: Validation of the Analysis</a:t>
            </a:r>
          </a:p>
        </p:txBody>
      </p:sp>
      <p:sp>
        <p:nvSpPr>
          <p:cNvPr id="47113" name="TextBox 1"/>
          <p:cNvSpPr txBox="1">
            <a:spLocks noChangeArrowheads="1"/>
          </p:cNvSpPr>
          <p:nvPr/>
        </p:nvSpPr>
        <p:spPr bwMode="auto">
          <a:xfrm>
            <a:off x="3985037" y="4960745"/>
            <a:ext cx="5192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Data from normal operation of the plant located at </a:t>
            </a:r>
            <a:r>
              <a:rPr lang="en-US" altLang="en-US" dirty="0" err="1"/>
              <a:t>BillerudKornäs</a:t>
            </a:r>
            <a:r>
              <a:rPr lang="en-US" altLang="en-US" dirty="0"/>
              <a:t> </a:t>
            </a:r>
            <a:r>
              <a:rPr lang="en-US" altLang="en-US" dirty="0" err="1"/>
              <a:t>Karlsborg</a:t>
            </a:r>
            <a:r>
              <a:rPr lang="en-US" altLang="en-US" dirty="0"/>
              <a:t> AB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82" y="2319178"/>
            <a:ext cx="5541030" cy="247996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upp 3"/>
          <p:cNvGrpSpPr/>
          <p:nvPr/>
        </p:nvGrpSpPr>
        <p:grpSpPr>
          <a:xfrm>
            <a:off x="3762805" y="1240901"/>
            <a:ext cx="8229601" cy="1200329"/>
            <a:chOff x="3456708" y="1327761"/>
            <a:chExt cx="8229601" cy="1200329"/>
          </a:xfrm>
        </p:grpSpPr>
        <p:sp>
          <p:nvSpPr>
            <p:cNvPr id="23" name="textruta 22"/>
            <p:cNvSpPr txBox="1"/>
            <p:nvPr/>
          </p:nvSpPr>
          <p:spPr>
            <a:xfrm>
              <a:off x="3456708" y="1327761"/>
              <a:ext cx="8229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r>
                <a:rPr lang="en-US" u="sng" dirty="0"/>
                <a:t>Indication n▫ 2:</a:t>
              </a:r>
              <a:r>
                <a:rPr lang="en-US" dirty="0"/>
                <a:t> There is a strong perturbation on the “</a:t>
              </a:r>
              <a:r>
                <a:rPr lang="en-US" i="1" dirty="0"/>
                <a:t>Warm Tank” </a:t>
              </a:r>
              <a:r>
                <a:rPr lang="en-US" dirty="0"/>
                <a:t>coming from u4</a:t>
              </a:r>
              <a:r>
                <a:rPr lang="en-US" i="1" dirty="0"/>
                <a:t>.</a:t>
              </a:r>
            </a:p>
            <a:p>
              <a:r>
                <a:rPr lang="en-US" i="1" dirty="0"/>
                <a:t>	            The current control configuration is not considering this perturbation. </a:t>
              </a:r>
              <a:r>
                <a:rPr lang="en-US" dirty="0"/>
                <a:t>	              </a:t>
              </a:r>
            </a:p>
          </p:txBody>
        </p:sp>
        <p:sp>
          <p:nvSpPr>
            <p:cNvPr id="3" name="Rektangel 2"/>
            <p:cNvSpPr/>
            <p:nvPr/>
          </p:nvSpPr>
          <p:spPr bwMode="auto">
            <a:xfrm>
              <a:off x="3456708" y="1551709"/>
              <a:ext cx="8091056" cy="69272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7" y="1360940"/>
            <a:ext cx="2493915" cy="2368323"/>
          </a:xfrm>
          <a:prstGeom prst="rect">
            <a:avLst/>
          </a:prstGeom>
        </p:spPr>
      </p:pic>
      <p:grpSp>
        <p:nvGrpSpPr>
          <p:cNvPr id="6" name="Grupp 5"/>
          <p:cNvGrpSpPr/>
          <p:nvPr/>
        </p:nvGrpSpPr>
        <p:grpSpPr>
          <a:xfrm>
            <a:off x="687367" y="3833172"/>
            <a:ext cx="2187451" cy="2709467"/>
            <a:chOff x="631949" y="3864515"/>
            <a:chExt cx="2195945" cy="2875532"/>
          </a:xfrm>
        </p:grpSpPr>
        <p:pic>
          <p:nvPicPr>
            <p:cNvPr id="27" name="Bildobjekt 26"/>
            <p:cNvPicPr>
              <a:picLocks noChangeAspect="1"/>
            </p:cNvPicPr>
            <p:nvPr/>
          </p:nvPicPr>
          <p:blipFill rotWithShape="1">
            <a:blip r:embed="rId4"/>
            <a:srcRect l="41598" t="38057" r="34231" b="11092"/>
            <a:stretch/>
          </p:blipFill>
          <p:spPr>
            <a:xfrm>
              <a:off x="631949" y="4233847"/>
              <a:ext cx="2117830" cy="2506200"/>
            </a:xfrm>
            <a:prstGeom prst="rect">
              <a:avLst/>
            </a:prstGeom>
          </p:spPr>
        </p:pic>
        <p:sp>
          <p:nvSpPr>
            <p:cNvPr id="28" name="textruta 27"/>
            <p:cNvSpPr txBox="1"/>
            <p:nvPr/>
          </p:nvSpPr>
          <p:spPr>
            <a:xfrm>
              <a:off x="631949" y="3864515"/>
              <a:ext cx="219594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Existing configuration</a:t>
              </a:r>
            </a:p>
          </p:txBody>
        </p:sp>
      </p:grpSp>
      <p:sp>
        <p:nvSpPr>
          <p:cNvPr id="30" name="textruta 29"/>
          <p:cNvSpPr txBox="1"/>
          <p:nvPr/>
        </p:nvSpPr>
        <p:spPr>
          <a:xfrm>
            <a:off x="1072114" y="966273"/>
            <a:ext cx="17248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Analysis results</a:t>
            </a:r>
          </a:p>
        </p:txBody>
      </p:sp>
      <p:grpSp>
        <p:nvGrpSpPr>
          <p:cNvPr id="34" name="Grupp 33"/>
          <p:cNvGrpSpPr/>
          <p:nvPr/>
        </p:nvGrpSpPr>
        <p:grpSpPr>
          <a:xfrm>
            <a:off x="9925966" y="4492020"/>
            <a:ext cx="2066440" cy="1115056"/>
            <a:chOff x="5421910" y="4632672"/>
            <a:chExt cx="2066440" cy="1115056"/>
          </a:xfrm>
        </p:grpSpPr>
        <p:pic>
          <p:nvPicPr>
            <p:cNvPr id="35" name="Picture 10" descr="C:\Users\Miky\Desktop\Compilation\Figures Stock Preparation\jpg\Stock1.bmp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" t="62409" r="60237" b="13083"/>
            <a:stretch/>
          </p:blipFill>
          <p:spPr bwMode="auto">
            <a:xfrm>
              <a:off x="5421910" y="4632672"/>
              <a:ext cx="2066440" cy="111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Ellips 35"/>
            <p:cNvSpPr/>
            <p:nvPr/>
          </p:nvSpPr>
          <p:spPr bwMode="auto">
            <a:xfrm>
              <a:off x="5501898" y="5372746"/>
              <a:ext cx="284135" cy="273803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rgbClr val="03204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018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extension of a graphic method for Control Configuration selection has been introduced, which can analyze integrating systems. </a:t>
            </a:r>
          </a:p>
          <a:p>
            <a:endParaRPr lang="en-US" dirty="0"/>
          </a:p>
          <a:p>
            <a:r>
              <a:rPr lang="en-US" dirty="0"/>
              <a:t>A case study showed that the method can be used for: </a:t>
            </a:r>
          </a:p>
          <a:p>
            <a:pPr lvl="1"/>
            <a:r>
              <a:rPr lang="en-US" dirty="0"/>
              <a:t>Select feasible control configurations. </a:t>
            </a:r>
          </a:p>
          <a:p>
            <a:pPr lvl="1"/>
            <a:r>
              <a:rPr lang="en-US" dirty="0"/>
              <a:t>Identify causes of deteriorated performance.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paper compares this method with the Relative Gain Array for integrating systems.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ProMoVis</a:t>
            </a:r>
            <a:r>
              <a:rPr lang="en-US" dirty="0"/>
              <a:t> has been upgraded to enable the analysis of systems with integrators. </a:t>
            </a:r>
          </a:p>
        </p:txBody>
      </p:sp>
    </p:spTree>
    <p:extLst>
      <p:ext uri="{BB962C8B-B14F-4D97-AF65-F5344CB8AC3E}">
        <p14:creationId xmlns:p14="http://schemas.microsoft.com/office/powerpoint/2010/main" val="286065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6770" y="2129155"/>
            <a:ext cx="11580284" cy="796925"/>
          </a:xfrm>
        </p:spPr>
        <p:txBody>
          <a:bodyPr/>
          <a:lstStyle/>
          <a:p>
            <a:r>
              <a:rPr lang="en-US" sz="8800" dirty="0"/>
              <a:t>Questions?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/>
          <a:srcRect l="34265" t="12778" r="31520" b="8340"/>
          <a:stretch/>
        </p:blipFill>
        <p:spPr>
          <a:xfrm>
            <a:off x="6748273" y="825629"/>
            <a:ext cx="3995928" cy="5181979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748272" y="594347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http://sourceforge.net/projects/promovis</a:t>
            </a:r>
          </a:p>
        </p:txBody>
      </p:sp>
    </p:spTree>
    <p:extLst>
      <p:ext uri="{BB962C8B-B14F-4D97-AF65-F5344CB8AC3E}">
        <p14:creationId xmlns:p14="http://schemas.microsoft.com/office/powerpoint/2010/main" val="284957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388" y="2420938"/>
            <a:ext cx="7200900" cy="1752600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/>
              <a:t>Industrial Background</a:t>
            </a:r>
          </a:p>
        </p:txBody>
      </p:sp>
    </p:spTree>
    <p:extLst>
      <p:ext uri="{BB962C8B-B14F-4D97-AF65-F5344CB8AC3E}">
        <p14:creationId xmlns:p14="http://schemas.microsoft.com/office/powerpoint/2010/main" val="62982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334434" y="1067524"/>
            <a:ext cx="5429057" cy="4938421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000" dirty="0"/>
              <a:t>Long and complex process: from virgin and recycled fibers to paper.</a:t>
            </a:r>
          </a:p>
          <a:p>
            <a:pPr eaLnBrk="1" hangingPunct="1"/>
            <a:r>
              <a:rPr lang="en-US" altLang="en-US" sz="2000" dirty="0"/>
              <a:t>Large production volumes (50 ton paper/hour).</a:t>
            </a:r>
          </a:p>
          <a:p>
            <a:pPr eaLnBrk="1" hangingPunct="1"/>
            <a:r>
              <a:rPr lang="en-US" altLang="en-US" sz="2000" dirty="0"/>
              <a:t>Energy intensive process.</a:t>
            </a:r>
            <a:endParaRPr lang="en-US" altLang="en-US" sz="1000" dirty="0"/>
          </a:p>
          <a:p>
            <a:pPr eaLnBrk="1" hangingPunct="1"/>
            <a:r>
              <a:rPr lang="en-US" altLang="en-US" sz="2000" dirty="0"/>
              <a:t>1500 control loops for a control engineer.</a:t>
            </a:r>
          </a:p>
          <a:p>
            <a:pPr eaLnBrk="1" hangingPunct="1"/>
            <a:r>
              <a:rPr lang="en-US" altLang="en-US" sz="2000" dirty="0"/>
              <a:t>Complex dynamics: </a:t>
            </a:r>
          </a:p>
          <a:p>
            <a:pPr lvl="1" eaLnBrk="1" hangingPunct="1"/>
            <a:r>
              <a:rPr lang="en-US" altLang="en-US" sz="1600" dirty="0"/>
              <a:t>Many storage vessels (integrators)</a:t>
            </a:r>
          </a:p>
          <a:p>
            <a:pPr lvl="1" eaLnBrk="1" hangingPunct="1"/>
            <a:r>
              <a:rPr lang="en-US" altLang="en-US" sz="1600" dirty="0"/>
              <a:t>Return flows (feedback)</a:t>
            </a:r>
          </a:p>
          <a:p>
            <a:pPr eaLnBrk="1" hangingPunct="1"/>
            <a:r>
              <a:rPr lang="en-US" sz="2000" dirty="0"/>
              <a:t>Quickly shifting production targets.</a:t>
            </a:r>
          </a:p>
          <a:p>
            <a:pPr eaLnBrk="1" hangingPunct="1"/>
            <a:r>
              <a:rPr lang="en-US" sz="2000" dirty="0"/>
              <a:t>Due to time and cost constrains, it is not often possible to  use complex control strategies. </a:t>
            </a:r>
          </a:p>
          <a:p>
            <a:r>
              <a:rPr lang="en-US" sz="2000" dirty="0"/>
              <a:t>Simple and heuristic design methods are preferred.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altLang="en-US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431310"/>
              </p:ext>
            </p:extLst>
          </p:nvPr>
        </p:nvGraphicFramePr>
        <p:xfrm>
          <a:off x="5916758" y="922339"/>
          <a:ext cx="5540952" cy="3474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Acrobat Document" r:id="rId4" imgW="8642520" imgH="5424120" progId="AcroExch.Document.7">
                  <p:embed/>
                </p:oleObj>
              </mc:Choice>
              <mc:Fallback>
                <p:oleObj name="Acrobat Document" r:id="rId4" imgW="8642520" imgH="54241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758" y="922339"/>
                        <a:ext cx="5540952" cy="3474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complex process: Making paper</a:t>
            </a:r>
          </a:p>
        </p:txBody>
      </p:sp>
    </p:spTree>
    <p:extLst>
      <p:ext uri="{BB962C8B-B14F-4D97-AF65-F5344CB8AC3E}">
        <p14:creationId xmlns:p14="http://schemas.microsoft.com/office/powerpoint/2010/main" val="105204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388" y="2420938"/>
            <a:ext cx="7200900" cy="1752600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/>
              <a:t>Control Configuration Selection Using Weighted Graphs</a:t>
            </a:r>
          </a:p>
        </p:txBody>
      </p:sp>
    </p:spTree>
    <p:extLst>
      <p:ext uri="{BB962C8B-B14F-4D97-AF65-F5344CB8AC3E}">
        <p14:creationId xmlns:p14="http://schemas.microsoft.com/office/powerpoint/2010/main" val="341200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C:\Users\Miky\Desktop\Compilation\Figures Stock Preparation\jpg\Stock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4" y="1268413"/>
            <a:ext cx="52720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C:\Users\Miky\Desktop\Compilation\Figures Stock Preparation\jpg\Stock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4" y="1268413"/>
            <a:ext cx="52720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C:\Users\Miky\Desktop\Compilation\Figures Stock Preparation\jpg\Stock5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4" y="1268413"/>
            <a:ext cx="52720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tock2.bmp" descr="C:\Users\Miky\Desktop\Compilation\Figures Stock Preparation\jpg\Stock2.bmp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4" y="1268413"/>
            <a:ext cx="52720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itle 1"/>
          <p:cNvSpPr>
            <a:spLocks noGrp="1"/>
          </p:cNvSpPr>
          <p:nvPr>
            <p:ph type="title"/>
          </p:nvPr>
        </p:nvSpPr>
        <p:spPr>
          <a:xfrm>
            <a:off x="1343026" y="354014"/>
            <a:ext cx="9396413" cy="796925"/>
          </a:xfrm>
        </p:spPr>
        <p:txBody>
          <a:bodyPr/>
          <a:lstStyle/>
          <a:p>
            <a:pPr algn="ctr" eaLnBrk="1" hangingPunct="1"/>
            <a:r>
              <a:rPr lang="sv-SE" altLang="en-US" dirty="0"/>
              <a:t> A </a:t>
            </a:r>
            <a:r>
              <a:rPr lang="sv-SE" altLang="en-US" dirty="0" err="1"/>
              <a:t>procedure</a:t>
            </a:r>
            <a:r>
              <a:rPr lang="sv-SE" altLang="en-US" dirty="0"/>
              <a:t> for </a:t>
            </a:r>
            <a:r>
              <a:rPr lang="sv-SE" altLang="en-US" dirty="0" err="1"/>
              <a:t>control</a:t>
            </a:r>
            <a:r>
              <a:rPr lang="sv-SE" altLang="en-US" dirty="0"/>
              <a:t> design in </a:t>
            </a:r>
            <a:r>
              <a:rPr lang="sv-SE" altLang="en-US" dirty="0" err="1"/>
              <a:t>complex</a:t>
            </a:r>
            <a:r>
              <a:rPr lang="sv-SE" altLang="en-US" dirty="0"/>
              <a:t> </a:t>
            </a:r>
            <a:r>
              <a:rPr lang="sv-SE" altLang="en-US" dirty="0" err="1"/>
              <a:t>processes</a:t>
            </a:r>
            <a:endParaRPr lang="sv-SE" altLang="en-US" dirty="0"/>
          </a:p>
        </p:txBody>
      </p:sp>
      <p:pic>
        <p:nvPicPr>
          <p:cNvPr id="35850" name="Picture 10" descr="C:\Users\Miky\Desktop\Compilation\Figures Stock Preparation\jpg\Stock1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268414"/>
            <a:ext cx="52705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fujitsu\Desktop\Q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492376"/>
            <a:ext cx="4079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fujitsu\Desktop\Extra Variables\W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700213"/>
            <a:ext cx="2905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fujitsu\Desktop\Extra Variables\rp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492375"/>
            <a:ext cx="3571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fujitsu\Desktop\Extra Variables\W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3068638"/>
            <a:ext cx="282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fujitsu\Desktop\Extra Variables\r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700213"/>
            <a:ext cx="3571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fujitsu\Desktop\Extra Variables\r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3068638"/>
            <a:ext cx="2905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2128839" y="1414464"/>
            <a:ext cx="2592387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1200" b="1">
                <a:solidFill>
                  <a:srgbClr val="032040"/>
                </a:solidFill>
              </a:rPr>
              <a:t>Subset of sensors and actuators</a:t>
            </a:r>
            <a:endParaRPr lang="en-US" altLang="en-US" sz="1200" b="1">
              <a:solidFill>
                <a:srgbClr val="032040"/>
              </a:solidFill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2128839" y="2087563"/>
            <a:ext cx="2592387" cy="3603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1200" b="1">
                <a:solidFill>
                  <a:srgbClr val="032040"/>
                </a:solidFill>
              </a:rPr>
              <a:t>Model structure</a:t>
            </a:r>
            <a:endParaRPr lang="en-US" altLang="en-US" sz="1200" b="1">
              <a:solidFill>
                <a:srgbClr val="032040"/>
              </a:solidFill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2128839" y="2765426"/>
            <a:ext cx="2592387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1200" b="1">
                <a:solidFill>
                  <a:srgbClr val="032040"/>
                </a:solidFill>
              </a:rPr>
              <a:t>Model</a:t>
            </a:r>
            <a:endParaRPr lang="en-US" altLang="en-US" sz="1200" b="1">
              <a:solidFill>
                <a:srgbClr val="032040"/>
              </a:solidFill>
            </a:endParaRP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2135189" y="4103689"/>
            <a:ext cx="2592387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1200" b="1">
                <a:solidFill>
                  <a:srgbClr val="032040"/>
                </a:solidFill>
              </a:rPr>
              <a:t>Performance specification</a:t>
            </a:r>
            <a:endParaRPr lang="en-US" altLang="en-US" sz="1200" b="1">
              <a:solidFill>
                <a:srgbClr val="032040"/>
              </a:solidFill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2128839" y="4767264"/>
            <a:ext cx="2592387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1200" b="1">
                <a:solidFill>
                  <a:srgbClr val="032040"/>
                </a:solidFill>
              </a:rPr>
              <a:t>Controller parameters</a:t>
            </a:r>
            <a:endParaRPr lang="en-US" altLang="en-US" sz="1200" b="1">
              <a:solidFill>
                <a:srgbClr val="032040"/>
              </a:solidFill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2135189" y="5432426"/>
            <a:ext cx="2592387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1200" b="1">
                <a:solidFill>
                  <a:srgbClr val="032040"/>
                </a:solidFill>
              </a:rPr>
              <a:t>Implemented controller</a:t>
            </a:r>
            <a:endParaRPr lang="en-US" altLang="en-US" sz="1200" b="1">
              <a:solidFill>
                <a:srgbClr val="032040"/>
              </a:solidFill>
            </a:endParaRPr>
          </a:p>
        </p:txBody>
      </p:sp>
      <p:sp>
        <p:nvSpPr>
          <p:cNvPr id="21525" name="Down Arrow 2"/>
          <p:cNvSpPr>
            <a:spLocks noChangeArrowheads="1"/>
          </p:cNvSpPr>
          <p:nvPr/>
        </p:nvSpPr>
        <p:spPr bwMode="auto">
          <a:xfrm>
            <a:off x="3228975" y="1782763"/>
            <a:ext cx="4318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032040"/>
              </a:solidFill>
            </a:endParaRPr>
          </a:p>
        </p:txBody>
      </p:sp>
      <p:sp>
        <p:nvSpPr>
          <p:cNvPr id="21526" name="Down Arrow 35"/>
          <p:cNvSpPr>
            <a:spLocks noChangeArrowheads="1"/>
          </p:cNvSpPr>
          <p:nvPr/>
        </p:nvSpPr>
        <p:spPr bwMode="auto">
          <a:xfrm>
            <a:off x="3216275" y="2459038"/>
            <a:ext cx="4318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032040"/>
              </a:solidFill>
            </a:endParaRPr>
          </a:p>
        </p:txBody>
      </p:sp>
      <p:sp>
        <p:nvSpPr>
          <p:cNvPr id="21527" name="Down Arrow 36"/>
          <p:cNvSpPr>
            <a:spLocks noChangeArrowheads="1"/>
          </p:cNvSpPr>
          <p:nvPr/>
        </p:nvSpPr>
        <p:spPr bwMode="auto">
          <a:xfrm>
            <a:off x="3209925" y="3124200"/>
            <a:ext cx="4318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032040"/>
              </a:solidFill>
            </a:endParaRPr>
          </a:p>
        </p:txBody>
      </p:sp>
      <p:sp>
        <p:nvSpPr>
          <p:cNvPr id="21528" name="Down Arrow 37"/>
          <p:cNvSpPr>
            <a:spLocks noChangeArrowheads="1"/>
          </p:cNvSpPr>
          <p:nvPr/>
        </p:nvSpPr>
        <p:spPr bwMode="auto">
          <a:xfrm>
            <a:off x="3216275" y="3797300"/>
            <a:ext cx="431800" cy="306388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032040"/>
              </a:solidFill>
            </a:endParaRPr>
          </a:p>
        </p:txBody>
      </p:sp>
      <p:sp>
        <p:nvSpPr>
          <p:cNvPr id="21529" name="Down Arrow 38"/>
          <p:cNvSpPr>
            <a:spLocks noChangeArrowheads="1"/>
          </p:cNvSpPr>
          <p:nvPr/>
        </p:nvSpPr>
        <p:spPr bwMode="auto">
          <a:xfrm>
            <a:off x="3216275" y="4460875"/>
            <a:ext cx="431800" cy="306388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032040"/>
              </a:solidFill>
            </a:endParaRPr>
          </a:p>
        </p:txBody>
      </p:sp>
      <p:sp>
        <p:nvSpPr>
          <p:cNvPr id="21530" name="Down Arrow 39"/>
          <p:cNvSpPr>
            <a:spLocks noChangeArrowheads="1"/>
          </p:cNvSpPr>
          <p:nvPr/>
        </p:nvSpPr>
        <p:spPr bwMode="auto">
          <a:xfrm>
            <a:off x="3216275" y="5127625"/>
            <a:ext cx="4318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032040"/>
              </a:solidFill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2128839" y="3427413"/>
            <a:ext cx="2592387" cy="3603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en-US" sz="1200" b="1" dirty="0">
                <a:solidFill>
                  <a:srgbClr val="032040"/>
                </a:solidFill>
              </a:rPr>
              <a:t>Control </a:t>
            </a:r>
            <a:r>
              <a:rPr lang="sv-SE" altLang="en-US" sz="1200" b="1" dirty="0" err="1">
                <a:solidFill>
                  <a:srgbClr val="032040"/>
                </a:solidFill>
              </a:rPr>
              <a:t>Configuration</a:t>
            </a:r>
            <a:endParaRPr lang="en-US" altLang="en-US" sz="1200" b="1" dirty="0">
              <a:solidFill>
                <a:srgbClr val="032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Configuration Selection Using Weighted Graphs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6710" y="1150939"/>
            <a:ext cx="6124090" cy="4674899"/>
          </a:xfrm>
        </p:spPr>
        <p:txBody>
          <a:bodyPr/>
          <a:lstStyle/>
          <a:p>
            <a:r>
              <a:rPr lang="en-US" sz="2000" dirty="0"/>
              <a:t>The graphs indicate how to group each actuator with a set of measurements used to calculate the control action.</a:t>
            </a:r>
          </a:p>
          <a:p>
            <a:r>
              <a:rPr lang="en-US" sz="2000" dirty="0"/>
              <a:t>Give easy-to-grasp indications. 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Large scale systems have to be first decomposed in segregated units.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Simple configurations are related to: </a:t>
            </a:r>
          </a:p>
          <a:p>
            <a:pPr marL="400050" lvl="1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- simplicity in the design,</a:t>
            </a:r>
          </a:p>
          <a:p>
            <a:pPr marL="400050" lvl="1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- efficient implementation and maintenance,</a:t>
            </a:r>
          </a:p>
          <a:p>
            <a:pPr marL="400050" lvl="1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- robustness to uncertainties and plant failures. 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Complex configurations are related to higher achievable performance. 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There is a trade off between simplicity and achievable performance.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9" descr="C:\Users\Miky\Desktop\Compilation\Figures Stock Preparation\jpg\Stock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631" y="943915"/>
            <a:ext cx="52720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20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12099" y="381356"/>
            <a:ext cx="11001028" cy="796925"/>
          </a:xfrm>
        </p:spPr>
        <p:txBody>
          <a:bodyPr/>
          <a:lstStyle/>
          <a:p>
            <a:pPr eaLnBrk="1" hangingPunct="1"/>
            <a:r>
              <a:rPr lang="en-US" altLang="en-US" dirty="0"/>
              <a:t>Selecting Control Configurations Based on Channel Significance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02531"/>
              </p:ext>
            </p:extLst>
          </p:nvPr>
        </p:nvGraphicFramePr>
        <p:xfrm>
          <a:off x="4381501" y="1589843"/>
          <a:ext cx="1643064" cy="146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85791"/>
              </p:ext>
            </p:extLst>
          </p:nvPr>
        </p:nvGraphicFramePr>
        <p:xfrm>
          <a:off x="6810376" y="1589842"/>
          <a:ext cx="1643064" cy="149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4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6024563" y="2304217"/>
            <a:ext cx="7858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453439" y="2304217"/>
            <a:ext cx="121443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595688" y="2304218"/>
            <a:ext cx="5429250" cy="1357313"/>
          </a:xfrm>
          <a:custGeom>
            <a:avLst/>
            <a:gdLst>
              <a:gd name="connsiteX0" fmla="*/ 5924281 w 5950039"/>
              <a:gd name="connsiteY0" fmla="*/ 0 h 2099256"/>
              <a:gd name="connsiteX1" fmla="*/ 5950039 w 5950039"/>
              <a:gd name="connsiteY1" fmla="*/ 2099256 h 2099256"/>
              <a:gd name="connsiteX2" fmla="*/ 12879 w 5950039"/>
              <a:gd name="connsiteY2" fmla="*/ 2073498 h 2099256"/>
              <a:gd name="connsiteX3" fmla="*/ 0 w 5950039"/>
              <a:gd name="connsiteY3" fmla="*/ 90152 h 209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0039" h="2099256">
                <a:moveTo>
                  <a:pt x="5924281" y="0"/>
                </a:moveTo>
                <a:lnTo>
                  <a:pt x="5950039" y="2099256"/>
                </a:lnTo>
                <a:lnTo>
                  <a:pt x="12879" y="2073498"/>
                </a:lnTo>
                <a:lnTo>
                  <a:pt x="0" y="90152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67126" y="2304217"/>
            <a:ext cx="71437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310732" y="2874924"/>
            <a:ext cx="5699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09938" y="2089905"/>
            <a:ext cx="500062" cy="5000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95500" y="2304217"/>
            <a:ext cx="121443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2" name="TextBox 14"/>
          <p:cNvSpPr txBox="1">
            <a:spLocks noChangeArrowheads="1"/>
          </p:cNvSpPr>
          <p:nvPr/>
        </p:nvSpPr>
        <p:spPr bwMode="auto">
          <a:xfrm>
            <a:off x="3881439" y="1875592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22593" name="TextBox 15"/>
          <p:cNvSpPr txBox="1">
            <a:spLocks noChangeArrowheads="1"/>
          </p:cNvSpPr>
          <p:nvPr/>
        </p:nvSpPr>
        <p:spPr bwMode="auto">
          <a:xfrm>
            <a:off x="6238875" y="1875592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22594" name="TextBox 16"/>
          <p:cNvSpPr txBox="1">
            <a:spLocks noChangeArrowheads="1"/>
          </p:cNvSpPr>
          <p:nvPr/>
        </p:nvSpPr>
        <p:spPr bwMode="auto">
          <a:xfrm>
            <a:off x="3238501" y="2518531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</a:p>
        </p:txBody>
      </p:sp>
      <p:sp>
        <p:nvSpPr>
          <p:cNvPr id="22595" name="TextBox 17"/>
          <p:cNvSpPr txBox="1">
            <a:spLocks noChangeArrowheads="1"/>
          </p:cNvSpPr>
          <p:nvPr/>
        </p:nvSpPr>
        <p:spPr bwMode="auto">
          <a:xfrm>
            <a:off x="8739189" y="1875592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</a:p>
        </p:txBody>
      </p:sp>
      <p:sp>
        <p:nvSpPr>
          <p:cNvPr id="22596" name="TextBox 18"/>
          <p:cNvSpPr txBox="1">
            <a:spLocks noChangeArrowheads="1"/>
          </p:cNvSpPr>
          <p:nvPr/>
        </p:nvSpPr>
        <p:spPr bwMode="auto">
          <a:xfrm>
            <a:off x="3095626" y="1804156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2597" name="TextBox 19"/>
          <p:cNvSpPr txBox="1">
            <a:spLocks noChangeArrowheads="1"/>
          </p:cNvSpPr>
          <p:nvPr/>
        </p:nvSpPr>
        <p:spPr bwMode="auto">
          <a:xfrm>
            <a:off x="2309814" y="1804156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</a:p>
        </p:txBody>
      </p:sp>
      <p:sp>
        <p:nvSpPr>
          <p:cNvPr id="22598" name="Rectangle 23"/>
          <p:cNvSpPr>
            <a:spLocks noChangeArrowheads="1"/>
          </p:cNvSpPr>
          <p:nvPr/>
        </p:nvSpPr>
        <p:spPr bwMode="auto">
          <a:xfrm>
            <a:off x="965930" y="3874257"/>
            <a:ext cx="1054588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To achieve a diagonal sensitivity function, the structure of the controller matrix has to be the inverse of the structure of the plant matrix. 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  <a:latin typeface="+mn-lt"/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With the help of the </a:t>
            </a:r>
            <a:r>
              <a:rPr lang="sv-SE" sz="2000" kern="0" dirty="0">
                <a:solidFill>
                  <a:srgbClr val="000000"/>
                </a:solidFill>
                <a:latin typeface="Lucida Calligraphy" panose="03010101010101010101" pitchFamily="66" charset="0"/>
              </a:rPr>
              <a:t>H</a:t>
            </a:r>
            <a:r>
              <a:rPr lang="sv-SE" sz="2000" kern="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sv-SE" sz="2000" kern="0" dirty="0">
                <a:solidFill>
                  <a:srgbClr val="000000"/>
                </a:solidFill>
                <a:latin typeface="+mn-lt"/>
              </a:rPr>
              <a:t>-norm, w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e choose the structure of the controller matrix to be sufficiently close to the inverse of the structure of the plant matrix. 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03140"/>
              </p:ext>
            </p:extLst>
          </p:nvPr>
        </p:nvGraphicFramePr>
        <p:xfrm>
          <a:off x="4381501" y="1589843"/>
          <a:ext cx="1643064" cy="146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627" name="TextBox 26"/>
          <p:cNvSpPr txBox="1">
            <a:spLocks noChangeArrowheads="1"/>
          </p:cNvSpPr>
          <p:nvPr/>
        </p:nvSpPr>
        <p:spPr bwMode="auto">
          <a:xfrm>
            <a:off x="7175501" y="1223131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Plant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19227" y="1192173"/>
            <a:ext cx="216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Sparse Controller</a:t>
            </a:r>
          </a:p>
        </p:txBody>
      </p:sp>
      <p:cxnSp>
        <p:nvCxnSpPr>
          <p:cNvPr id="3" name="Rak 2"/>
          <p:cNvCxnSpPr/>
          <p:nvPr/>
        </p:nvCxnSpPr>
        <p:spPr bwMode="auto">
          <a:xfrm>
            <a:off x="4786496" y="2319081"/>
            <a:ext cx="831234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Rak 13"/>
          <p:cNvCxnSpPr/>
          <p:nvPr/>
        </p:nvCxnSpPr>
        <p:spPr bwMode="auto">
          <a:xfrm>
            <a:off x="5202113" y="1947030"/>
            <a:ext cx="918" cy="74302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5528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5"/>
          <p:cNvSpPr txBox="1">
            <a:spLocks noChangeArrowheads="1"/>
          </p:cNvSpPr>
          <p:nvPr/>
        </p:nvSpPr>
        <p:spPr bwMode="auto">
          <a:xfrm>
            <a:off x="578840" y="1279788"/>
            <a:ext cx="104770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685800" indent="-685800" eaLnBrk="1" hangingPunct="1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The </a:t>
            </a:r>
            <a:r>
              <a:rPr lang="en-US" kern="0" dirty="0">
                <a:solidFill>
                  <a:srgbClr val="000000"/>
                </a:solidFill>
                <a:latin typeface="Lucida Calligraphy" pitchFamily="66" charset="0"/>
              </a:rPr>
              <a:t>H</a:t>
            </a:r>
            <a:r>
              <a:rPr lang="en-US" kern="0" baseline="-25000" dirty="0">
                <a:solidFill>
                  <a:srgbClr val="000000"/>
                </a:solidFill>
              </a:rPr>
              <a:t>2</a:t>
            </a:r>
            <a:r>
              <a:rPr lang="en-US" kern="0" dirty="0">
                <a:solidFill>
                  <a:srgbClr val="000000"/>
                </a:solidFill>
              </a:rPr>
              <a:t>-norm can be used to quantify the importance of the input-output channels of a multivariable system due to its interpretations in terms of: </a:t>
            </a:r>
          </a:p>
          <a:p>
            <a:pPr marL="400050" lvl="1" indent="0" eaLnBrk="1" hangingPunct="1">
              <a:buClr>
                <a:srgbClr val="FF0000"/>
              </a:buClr>
              <a:buSzPct val="150000"/>
              <a:defRPr/>
            </a:pPr>
            <a:r>
              <a:rPr lang="en-US" kern="0" dirty="0">
                <a:solidFill>
                  <a:srgbClr val="000000"/>
                </a:solidFill>
              </a:rPr>
              <a:t>	- Output controllability. </a:t>
            </a:r>
          </a:p>
          <a:p>
            <a:pPr marL="400050" lvl="1" indent="0" eaLnBrk="1" hangingPunct="1">
              <a:buClr>
                <a:srgbClr val="FF0000"/>
              </a:buClr>
              <a:buSzPct val="150000"/>
              <a:defRPr/>
            </a:pPr>
            <a:r>
              <a:rPr lang="en-US" kern="0" dirty="0">
                <a:solidFill>
                  <a:srgbClr val="000000"/>
                </a:solidFill>
              </a:rPr>
              <a:t>	- Signal energy conversion from input to output. </a:t>
            </a:r>
          </a:p>
          <a:p>
            <a:pPr marL="400050" lvl="1" indent="0" eaLnBrk="1" hangingPunct="1">
              <a:buClr>
                <a:srgbClr val="FF0000"/>
              </a:buClr>
              <a:buSzPct val="150000"/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685800" indent="-685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The </a:t>
            </a:r>
            <a:r>
              <a:rPr lang="en-US" kern="0" dirty="0">
                <a:solidFill>
                  <a:srgbClr val="000000"/>
                </a:solidFill>
                <a:latin typeface="Lucida Calligraphy" pitchFamily="66" charset="0"/>
              </a:rPr>
              <a:t>H</a:t>
            </a:r>
            <a:r>
              <a:rPr lang="en-US" kern="0" baseline="-25000" dirty="0">
                <a:solidFill>
                  <a:srgbClr val="000000"/>
                </a:solidFill>
              </a:rPr>
              <a:t>2</a:t>
            </a:r>
            <a:r>
              <a:rPr lang="en-US" kern="0" dirty="0">
                <a:solidFill>
                  <a:srgbClr val="000000"/>
                </a:solidFill>
              </a:rPr>
              <a:t>-norm can be calculated from the area under the squared magnitude of the subsystem.</a:t>
            </a:r>
          </a:p>
          <a:p>
            <a:pPr marL="685800" indent="-685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685800" indent="-685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685800" indent="-685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685800" indent="-685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685800" indent="-685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685800" indent="-685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685800" indent="-685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685800" indent="-685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pPr marL="685800" indent="-685800" eaLnBrk="1" hangingPunct="1"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For a </a:t>
            </a:r>
            <a:r>
              <a:rPr lang="en-US" kern="0" dirty="0" err="1">
                <a:solidFill>
                  <a:srgbClr val="000000"/>
                </a:solidFill>
              </a:rPr>
              <a:t>multivatiable</a:t>
            </a:r>
            <a:r>
              <a:rPr lang="en-US" kern="0" dirty="0">
                <a:solidFill>
                  <a:srgbClr val="000000"/>
                </a:solidFill>
              </a:rPr>
              <a:t> system, those input-output channels with a larger value of the </a:t>
            </a:r>
            <a:r>
              <a:rPr lang="sv-SE" kern="0" dirty="0">
                <a:solidFill>
                  <a:srgbClr val="000000"/>
                </a:solidFill>
                <a:latin typeface="Lucida Calligraphy" pitchFamily="66" charset="0"/>
              </a:rPr>
              <a:t>H</a:t>
            </a:r>
            <a:r>
              <a:rPr lang="sv-SE" kern="0" baseline="-25000" dirty="0">
                <a:solidFill>
                  <a:srgbClr val="000000"/>
                </a:solidFill>
              </a:rPr>
              <a:t>2</a:t>
            </a:r>
            <a:r>
              <a:rPr lang="sv-SE" kern="0" dirty="0">
                <a:solidFill>
                  <a:srgbClr val="000000"/>
                </a:solidFill>
              </a:rPr>
              <a:t>-norm </a:t>
            </a:r>
            <a:r>
              <a:rPr lang="sv-SE" kern="0" dirty="0" err="1">
                <a:solidFill>
                  <a:srgbClr val="000000"/>
                </a:solidFill>
              </a:rPr>
              <a:t>will</a:t>
            </a:r>
            <a:r>
              <a:rPr lang="sv-SE" kern="0" dirty="0">
                <a:solidFill>
                  <a:srgbClr val="000000"/>
                </a:solidFill>
              </a:rPr>
              <a:t> form a </a:t>
            </a:r>
            <a:r>
              <a:rPr lang="sv-SE" kern="0" dirty="0" err="1">
                <a:solidFill>
                  <a:srgbClr val="000000"/>
                </a:solidFill>
              </a:rPr>
              <a:t>reduced</a:t>
            </a:r>
            <a:r>
              <a:rPr lang="sv-SE" kern="0" dirty="0">
                <a:solidFill>
                  <a:srgbClr val="000000"/>
                </a:solidFill>
              </a:rPr>
              <a:t> </a:t>
            </a:r>
            <a:r>
              <a:rPr lang="sv-SE" kern="0" dirty="0" err="1">
                <a:solidFill>
                  <a:srgbClr val="000000"/>
                </a:solidFill>
              </a:rPr>
              <a:t>model</a:t>
            </a:r>
            <a:r>
              <a:rPr lang="sv-SE" kern="0" dirty="0">
                <a:solidFill>
                  <a:srgbClr val="000000"/>
                </a:solidFill>
              </a:rPr>
              <a:t> on </a:t>
            </a:r>
            <a:r>
              <a:rPr lang="sv-SE" kern="0" dirty="0" err="1">
                <a:solidFill>
                  <a:srgbClr val="000000"/>
                </a:solidFill>
              </a:rPr>
              <a:t>which</a:t>
            </a:r>
            <a:r>
              <a:rPr lang="sv-SE" kern="0" dirty="0">
                <a:solidFill>
                  <a:srgbClr val="000000"/>
                </a:solidFill>
              </a:rPr>
              <a:t> </a:t>
            </a:r>
            <a:r>
              <a:rPr lang="sv-SE" kern="0" dirty="0" err="1">
                <a:solidFill>
                  <a:srgbClr val="000000"/>
                </a:solidFill>
              </a:rPr>
              <a:t>control</a:t>
            </a:r>
            <a:r>
              <a:rPr lang="sv-SE" kern="0" dirty="0">
                <a:solidFill>
                  <a:srgbClr val="000000"/>
                </a:solidFill>
              </a:rPr>
              <a:t> </a:t>
            </a:r>
            <a:r>
              <a:rPr lang="sv-SE" kern="0" dirty="0" err="1">
                <a:solidFill>
                  <a:srgbClr val="000000"/>
                </a:solidFill>
              </a:rPr>
              <a:t>will</a:t>
            </a:r>
            <a:r>
              <a:rPr lang="sv-SE" kern="0" dirty="0">
                <a:solidFill>
                  <a:srgbClr val="000000"/>
                </a:solidFill>
              </a:rPr>
              <a:t> be </a:t>
            </a:r>
            <a:r>
              <a:rPr lang="sv-SE" kern="0" dirty="0" err="1">
                <a:solidFill>
                  <a:srgbClr val="000000"/>
                </a:solidFill>
              </a:rPr>
              <a:t>based</a:t>
            </a:r>
            <a:r>
              <a:rPr lang="sv-SE" kern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the Impact of Actuators on Sensor Measurements </a:t>
            </a:r>
          </a:p>
        </p:txBody>
      </p:sp>
      <p:pic>
        <p:nvPicPr>
          <p:cNvPr id="5" name="Picture 23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28" y="3680490"/>
            <a:ext cx="2893332" cy="60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91" y="3163230"/>
            <a:ext cx="2180772" cy="163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562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displaymath}&#10;||G(s)||_2 =\sqrt{\frac{1}{2\pi} \int_{-\infty}^\infty |G(j\omega)|^2 d\omega}&#10;\end{displaymath}&#10;\end{document}"/>
  <p:tag name="IGUANATEXSIZE" val="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7"/>
  <p:tag name="ORIGINALWIDTH" val="1681.5"/>
  <p:tag name="LATEXADDIN" val="\documentclass{article}&#10;\usepackage{amsmath}&#10;\pagestyle{empty}&#10;\begin{document}&#10;&#10;&#10;\begin{equation}&#10;[FET(G(s))]_{ij}= \frac{\displaystyle ||G_{ij}(s)||_2^2}{\displaystyle \sum_{l=1}^n ||G_{il}(s)||_2^2}&#10;\nonumber&#10;\end{equation}&#10;&#10;\end{document}"/>
  <p:tag name="IGUANATEXSIZE" val="20"/>
  <p:tag name="IGUANATEXCURSOR" val="169"/>
  <p:tag name="TRANSPARENCY" val="Sant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2.5"/>
  <p:tag name="ORIGINALWIDTH" val="3298.5"/>
  <p:tag name="LATEXADDIN" val="\documentclass{article}&#10;\usepackage{amsmath}&#10;\usepackage{blkarray}&#10;\pagestyle{empty}&#10;\begin{document}&#10;&#10;&#10;\begin{align}&#10;&amp;FET(G(s))= \nonumber\\&#10;&amp;\begin{blockarray}{cccccc}u1 &amp;       u2   &amp;      u3 &amp;  u4 &amp; u5 &amp;  \\&#10;      \begin{block}{\Left{}{(\mkern1mu}ccccc&lt;{\mkern1mu})c}&#10;   \fbox{0.7432}   &amp;   0         &amp;   0.0059  &amp;   0 &amp;  0.2509  &amp;  LSC  \\&#10;   0  &amp;    0.0071     &amp;     \fbox{0.9929}  &amp;       0  &amp;       0 &amp; TWT \\&#10;   0  &amp;  \fbox{0.2414}     &amp;     0.0691    &amp;    \fbox{0.6895}  &amp;  0   &amp; LWT   \\&#10;   0   &amp;   0.0155  &amp;       0.0193   &amp; \fbox{0.4373} &amp; \fbox{0.5279}  &amp;   THT \\&#10;    0  &amp;  0.0286    &amp;      0.0378  &amp;   0.1867 &amp;  \fbox{0.7468}  &amp;   LHT  \\&#10;      \end{block}&#10;\end{blockarray} \nonumber&#10;\end{align}&#10;&#10;\end{document}"/>
  <p:tag name="IGUANATEXSIZE" val="20"/>
  <p:tag name="IGUANATEXCURSOR" val="699"/>
  <p:tag name="TRANSPARENCY" val="Sant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displaymath}&#10;||G(s)||_2 =\sqrt{\frac{1}{2\pi} \int_{-\infty}^\infty |G(j\omega)|^2 d\omega}&#10;\end{displaymath}&#10;\end{document}"/>
  <p:tag name="IGUANATEXSIZE" val="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25"/>
  <p:tag name="ORIGINALWIDTH" val="856.5"/>
  <p:tag name="LATEXADDIN" val="\documentclass{article}&#10;\usepackage{amsmath}&#10;\pagestyle{empty}&#10;\begin{document}&#10;&#10;\begin{equation}&#10;G(s)=\frac{1}{s(s+1)} \nonumber&#10;\end{equation}&#10;&#10;&#10;\end{document}"/>
  <p:tag name="IGUANATEXSIZE" val="20"/>
  <p:tag name="IGUANATEXCURSOR" val="102"/>
  <p:tag name="TRANSPARENCY" val="Sant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4.25"/>
  <p:tag name="ORIGINALWIDTH" val="2036.25"/>
  <p:tag name="LATEXADDIN" val="\documentclass{article}&#10;\usepackage{amsmath}&#10;\pagestyle{empty}&#10;\begin{document}&#10;\begin{displaymath}&#10;||G(s)||_{2,(f_1,f_2)} =\sqrt{\frac{1}{\pi} \int_{f_1}^{f_2} |G(j\omega)|^2 d\omega}&#10;\end{displaymath}&#10;\end{document}"/>
  <p:tag name="IGUANATEXSIZE" val="45"/>
  <p:tag name="IGUANATEXCURSOR" val="160"/>
  <p:tag name="TRANSPARENCY" val="Sant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TU_ProcessIT_sv">
  <a:themeElements>
    <a:clrScheme name="1_LTU_ProcessIT_s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TU_ProcessIT_s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TU_ProcessIT_s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TU_ProcessIT_sv">
  <a:themeElements>
    <a:clrScheme name="1_LTU_ProcessIT_s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TU_ProcessIT_s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TU_ProcessIT_s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TU_ProcessIT_sv">
  <a:themeElements>
    <a:clrScheme name="1_LTU_ProcessIT_s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TU_ProcessIT_s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TU_ProcessIT_s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TU_ProcessIT_sv">
  <a:themeElements>
    <a:clrScheme name="1_LTU_ProcessIT_s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TU_ProcessIT_s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TU_ProcessIT_s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TU_ProcessIT_sv">
  <a:themeElements>
    <a:clrScheme name="1_LTU_ProcessIT_s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TU_ProcessIT_s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LTU_ProcessIT_s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20110</TotalTime>
  <Words>848</Words>
  <Application>Microsoft Office PowerPoint</Application>
  <PresentationFormat>Widescreen</PresentationFormat>
  <Paragraphs>183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Lucida Calligraphy</vt:lpstr>
      <vt:lpstr>Office-tema</vt:lpstr>
      <vt:lpstr>1_LTU_ProcessIT_sv</vt:lpstr>
      <vt:lpstr>2_LTU_ProcessIT_sv</vt:lpstr>
      <vt:lpstr>3_LTU_ProcessIT_sv</vt:lpstr>
      <vt:lpstr>4_LTU_ProcessIT_sv</vt:lpstr>
      <vt:lpstr>5_LTU_ProcessIT_sv</vt:lpstr>
      <vt:lpstr>Acrobat Document</vt:lpstr>
      <vt:lpstr>PowerPoint Presentation</vt:lpstr>
      <vt:lpstr>Outline</vt:lpstr>
      <vt:lpstr>PowerPoint Presentation</vt:lpstr>
      <vt:lpstr>A complex process: Making paper</vt:lpstr>
      <vt:lpstr>PowerPoint Presentation</vt:lpstr>
      <vt:lpstr> A procedure for control design in complex processes</vt:lpstr>
      <vt:lpstr>Control Configuration Selection Using Weighted Graphs</vt:lpstr>
      <vt:lpstr>Selecting Control Configurations Based on Channel Significance</vt:lpstr>
      <vt:lpstr>Quantifying the Impact of Actuators on Sensor Measurements </vt:lpstr>
      <vt:lpstr>Graphs for Control Configuration Selection based on H2-norm </vt:lpstr>
      <vt:lpstr>ProMoVis: a Software Tool for Control Configuration Selection</vt:lpstr>
      <vt:lpstr>PowerPoint Presentation</vt:lpstr>
      <vt:lpstr>The H2-norm and Integrating Systems</vt:lpstr>
      <vt:lpstr>PowerPoint Presentation</vt:lpstr>
      <vt:lpstr>Secondary Heating System</vt:lpstr>
      <vt:lpstr>Secondary Heating System: Control Configuration</vt:lpstr>
      <vt:lpstr>Secondary Heating System: Models</vt:lpstr>
      <vt:lpstr>Secondary Heating System: Analysis</vt:lpstr>
      <vt:lpstr>Secondary Heating System: Validation of the Analysis </vt:lpstr>
      <vt:lpstr>Secondary Heating System: Validation of the Analysis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Miguel Castaño Arranz</dc:creator>
  <cp:lastModifiedBy>Miguel Castaño Arranz</cp:lastModifiedBy>
  <cp:revision>140</cp:revision>
  <dcterms:created xsi:type="dcterms:W3CDTF">2015-07-06T16:30:25Z</dcterms:created>
  <dcterms:modified xsi:type="dcterms:W3CDTF">2016-10-19T20:19:11Z</dcterms:modified>
</cp:coreProperties>
</file>