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17"/>
  </p:notesMasterIdLst>
  <p:sldIdLst>
    <p:sldId id="257" r:id="rId2"/>
    <p:sldId id="318" r:id="rId3"/>
    <p:sldId id="296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293" r:id="rId12"/>
    <p:sldId id="295" r:id="rId13"/>
    <p:sldId id="328" r:id="rId14"/>
    <p:sldId id="327" r:id="rId15"/>
    <p:sldId id="31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668"/>
    <a:srgbClr val="2E4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848" autoAdjust="0"/>
  </p:normalViewPr>
  <p:slideViewPr>
    <p:cSldViewPr snapToGrid="0">
      <p:cViewPr varScale="1">
        <p:scale>
          <a:sx n="90" d="100"/>
          <a:sy n="90" d="100"/>
        </p:scale>
        <p:origin x="13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52E41-F711-48D4-9E66-2C229E4CEF6E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5E8EC-1352-4F85-AF66-B28100F6C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7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8EC-1352-4F85-AF66-B28100F6CB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25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5E8EC-1352-4F85-AF66-B28100F6CB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2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E64BF4A-7402-4C72-9192-38D24255E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21BBCF0-E70E-49F0-ACBB-530E1654034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13D558D-FA2D-4B38-935C-6CAD1D6D9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84BD16E-0DA4-450E-969F-77D0313F0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52519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BF4A-7402-4C72-9192-38D24255E4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2471743-FC39-441C-8B54-BE7235B23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61401A-618C-4628-AC4B-6B964CF96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390522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BF4A-7402-4C72-9192-38D24255E4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A165FE7-7E97-4F24-B102-B3DEE489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A29F378-63BC-4466-A549-F20A3FEC5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3046281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C057B-1D8B-4796-8F60-BABA8E33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20C5A-4D90-4993-A41D-36419AA0BCBE}"/>
              </a:ext>
            </a:extLst>
          </p:cNvPr>
          <p:cNvSpPr/>
          <p:nvPr userDrawn="1"/>
        </p:nvSpPr>
        <p:spPr>
          <a:xfrm>
            <a:off x="0" y="0"/>
            <a:ext cx="12203083" cy="523702"/>
          </a:xfrm>
          <a:prstGeom prst="rect">
            <a:avLst/>
          </a:prstGeom>
          <a:solidFill>
            <a:srgbClr val="2E46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1C7B1-C6AD-4491-A0E8-DA1FFA149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0"/>
            <a:ext cx="11859490" cy="52370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34C4709-E272-4C27-9357-C99BB11FF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6749" y="1"/>
            <a:ext cx="625252" cy="5237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D9E473-1489-4470-A4A5-51E18546D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731520"/>
            <a:ext cx="11637817" cy="544544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F70050C7-CC97-491C-80F0-88F8A9BC1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1A12D5BF-FB2A-413C-8A81-E4263E184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1436950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BF4A-7402-4C72-9192-38D24255E4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F1D9CF7-DEA1-474E-B614-48E3813E1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378683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BF4A-7402-4C72-9192-38D24255E4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7DEA51-6734-4F0A-93BD-7BB1AFEE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941201-9391-4377-918F-54DDB39FC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7468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BF4A-7402-4C72-9192-38D24255E4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4751B16-6F7E-45FC-AA4D-208F3628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630AEEA-BB9E-49AF-9A69-26B5296DB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2399053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BF4A-7402-4C72-9192-38D24255E4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B28DF91-3459-4F66-B518-03512E457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33D73DF-333A-4727-8361-18C35C30FB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3670377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BF4A-7402-4C72-9192-38D24255E47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CCD0196-BB07-45A0-9667-2200F01D12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5884F74-AE95-4132-89F8-3B46453DE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3450548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1C1E6-A868-4FB6-B4CF-7B89300D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E64BF4A-7402-4C72-9192-38D24255E4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C717BA5-9987-416B-BCE7-C010B94E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AD94AF-329B-4D6C-A5E0-4D2F7C99F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362736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BF4A-7402-4C72-9192-38D24255E4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B25F26-36D5-4102-84F5-BB2D6B5912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3661A28-58EE-4815-B74E-D4AA0F994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95338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BF4A-7402-4C72-9192-38D24255E4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3C5DDB8-4859-4E47-A223-D93948B75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5523555-80FE-478E-96A4-59F05FA4E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3604361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16/9/2020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E64BF4A-7402-4C72-9192-38D24255E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36E62C63-927D-489F-A11E-71F6B58C8E1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09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audio" Target="../media/media12.m4a"/><Relationship Id="rId7" Type="http://schemas.openxmlformats.org/officeDocument/2006/relationships/image" Target="../media/image25.jp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559" y="1710996"/>
            <a:ext cx="9175898" cy="802741"/>
          </a:xfrm>
        </p:spPr>
        <p:txBody>
          <a:bodyPr>
            <a:noAutofit/>
          </a:bodyPr>
          <a:lstStyle/>
          <a:p>
            <a:r>
              <a:rPr lang="en-US" sz="2700" dirty="0"/>
              <a:t>Unsupervised Learning for Subterranean Junction Recognition Based on 2D Point Cloud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1842" y="2876557"/>
            <a:ext cx="8750595" cy="31201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v-SE" sz="2000" dirty="0"/>
              <a:t>Sina Sharif Mansouri, Farhad Pourkamali-Anaraki, Miguel Castaño Arranz, Ali-akbar Agha-mohammadi, Joel Burdick, and George Nikolakopoulos</a:t>
            </a:r>
          </a:p>
          <a:p>
            <a:pPr>
              <a:lnSpc>
                <a:spcPct val="100000"/>
              </a:lnSpc>
            </a:pPr>
            <a:r>
              <a:rPr lang="en-US" sz="1950" dirty="0"/>
              <a:t>Sina Sharif Mansouri (sinsha@ltu.se)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600" dirty="0"/>
              <a:t>PhD Candidate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600" dirty="0" err="1"/>
              <a:t>Luleå</a:t>
            </a:r>
            <a:r>
              <a:rPr lang="en-US" sz="1600" dirty="0"/>
              <a:t> University of Technology, Sweden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endParaRPr lang="en-US" sz="1200" dirty="0"/>
          </a:p>
          <a:p>
            <a:pPr>
              <a:lnSpc>
                <a:spcPct val="100000"/>
              </a:lnSpc>
            </a:pPr>
            <a:r>
              <a:rPr lang="en-US" sz="1400" dirty="0"/>
              <a:t>28th Mediterranean Conference on Control and Automation (MED)</a:t>
            </a:r>
          </a:p>
          <a:p>
            <a:pPr>
              <a:lnSpc>
                <a:spcPct val="100000"/>
              </a:lnSpc>
            </a:pPr>
            <a:br>
              <a:rPr lang="en-US" sz="1400" dirty="0"/>
            </a:br>
            <a:r>
              <a:rPr lang="en-US" sz="1400" dirty="0"/>
              <a:t>September 16, 2020</a:t>
            </a:r>
          </a:p>
          <a:p>
            <a:pPr>
              <a:lnSpc>
                <a:spcPct val="100000"/>
              </a:lnSpc>
            </a:pPr>
            <a:r>
              <a:rPr lang="en-US" sz="1400" dirty="0" err="1"/>
              <a:t>Saint-Raphaël</a:t>
            </a:r>
            <a:r>
              <a:rPr lang="en-US" sz="1400" dirty="0"/>
              <a:t>, France</a:t>
            </a:r>
            <a:endParaRPr lang="en-US" sz="1050" dirty="0"/>
          </a:p>
          <a:p>
            <a:pPr>
              <a:lnSpc>
                <a:spcPct val="100000"/>
              </a:lnSpc>
            </a:pPr>
            <a:endParaRPr lang="en-US" sz="1050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1711842" y="2603190"/>
            <a:ext cx="8750595" cy="0"/>
          </a:xfrm>
          <a:prstGeom prst="line">
            <a:avLst/>
          </a:prstGeom>
          <a:ln w="38100">
            <a:solidFill>
              <a:srgbClr val="17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35" y="237615"/>
            <a:ext cx="2152529" cy="1056086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1711842" y="1601202"/>
            <a:ext cx="8750595" cy="0"/>
          </a:xfrm>
          <a:prstGeom prst="line">
            <a:avLst/>
          </a:prstGeom>
          <a:ln w="38100">
            <a:solidFill>
              <a:srgbClr val="17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166;p38">
            <a:extLst>
              <a:ext uri="{FF2B5EF4-FFF2-40B4-BE49-F238E27FC236}">
                <a16:creationId xmlns:a16="http://schemas.microsoft.com/office/drawing/2014/main" id="{BCAECFEB-14E6-4FED-A1B1-B6EA8CCFC26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816" y="6258174"/>
            <a:ext cx="2036235" cy="4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8A0495-8265-41EF-A765-B7BD15DE0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281" y="5760092"/>
            <a:ext cx="1212903" cy="99616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0A0046-81FE-424E-83D7-C03C959FA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6"/>
    </mc:Choice>
    <mc:Fallback>
      <p:transition spd="slow" advTm="6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BC3F49-F9C3-45A1-945C-0A190E34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90EDE2-3399-491B-8AD8-05C850B48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Experimental Data-sets</a:t>
            </a:r>
            <a:r>
              <a:rPr lang="en-US" dirty="0"/>
              <a:t> </a:t>
            </a:r>
            <a:r>
              <a:rPr lang="en-US" i="1" dirty="0"/>
              <a:t>Evaluations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AA0D3-B106-4796-BE5B-F9ADAFA4A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0301C-FDB5-41A6-BCE1-6398E51DC8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16/9/2020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A0AC9-BEEE-4A1E-90A5-87F6C9F15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MED2020, Saint-Raphaël, France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1CA405-78BD-41E5-BC7E-8F0D527AC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31520"/>
            <a:ext cx="12192000" cy="2414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B5F91-AC0E-4BDE-A258-A7304D8AA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45869"/>
            <a:ext cx="12192000" cy="316771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90DA4A3-435C-445C-A37C-E7B0EC4FF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17"/>
    </mc:Choice>
    <mc:Fallback xmlns="">
      <p:transition spd="slow" advTm="6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B5AB-C9FF-458A-ABB4-3E923FEB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352676"/>
            <a:ext cx="7886700" cy="158781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Thank you!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Sina Sharif Mansouri (sinsha@ltu.se)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D08ED7E7-8C11-4385-B771-D76CFDC2F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05" y="4254498"/>
            <a:ext cx="1335789" cy="201628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92B73D-0AEC-4FFB-8F23-4F142F9E2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5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7"/>
    </mc:Choice>
    <mc:Fallback>
      <p:transition spd="slow" advTm="3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BEF3EC-78AE-43C8-9703-A7DA4496D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55C512-0F99-4D1A-95F5-DFEE4DC7D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Introduction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7E62D-97F6-43AD-AAE0-F5A0A5D29A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945B4-8542-4B9B-B94E-0B5D94E36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  <p:pic>
        <p:nvPicPr>
          <p:cNvPr id="11" name="Picture 10" descr="A close up of a cave&#10;&#10;Description automatically generated">
            <a:extLst>
              <a:ext uri="{FF2B5EF4-FFF2-40B4-BE49-F238E27FC236}">
                <a16:creationId xmlns:a16="http://schemas.microsoft.com/office/drawing/2014/main" id="{5FA1AF8D-4C5B-491A-9C8D-E0D6C1F55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0" y="583835"/>
            <a:ext cx="5066838" cy="2808421"/>
          </a:xfrm>
          <a:prstGeom prst="rect">
            <a:avLst/>
          </a:prstGeom>
        </p:spPr>
      </p:pic>
      <p:pic>
        <p:nvPicPr>
          <p:cNvPr id="12" name="Picture 11" descr="A picture containing rock, nature, rocky, mountain&#10;&#10;Description automatically generated">
            <a:extLst>
              <a:ext uri="{FF2B5EF4-FFF2-40B4-BE49-F238E27FC236}">
                <a16:creationId xmlns:a16="http://schemas.microsoft.com/office/drawing/2014/main" id="{1CCCF47F-FF71-48BA-8DFD-AF2F26E8E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11" y="583835"/>
            <a:ext cx="5084639" cy="2795068"/>
          </a:xfrm>
          <a:prstGeom prst="rect">
            <a:avLst/>
          </a:prstGeom>
        </p:spPr>
      </p:pic>
      <p:pic>
        <p:nvPicPr>
          <p:cNvPr id="14" name="Picture 13" descr="A picture containing nature, standing, covered, man&#10;&#10;Description automatically generated">
            <a:extLst>
              <a:ext uri="{FF2B5EF4-FFF2-40B4-BE49-F238E27FC236}">
                <a16:creationId xmlns:a16="http://schemas.microsoft.com/office/drawing/2014/main" id="{9F61CFC9-9C91-44CF-88CD-BCA03343F6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0" y="3539230"/>
            <a:ext cx="5066838" cy="2795068"/>
          </a:xfrm>
          <a:prstGeom prst="rect">
            <a:avLst/>
          </a:prstGeom>
        </p:spPr>
      </p:pic>
      <p:pic>
        <p:nvPicPr>
          <p:cNvPr id="16" name="Picture 15" descr="A picture containing rock, piece, cake, large&#10;&#10;Description automatically generated">
            <a:extLst>
              <a:ext uri="{FF2B5EF4-FFF2-40B4-BE49-F238E27FC236}">
                <a16:creationId xmlns:a16="http://schemas.microsoft.com/office/drawing/2014/main" id="{B4ED6E3D-3540-4A31-AFD2-FBC15AB47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13" y="3561283"/>
            <a:ext cx="5084639" cy="279506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B488357-0857-4A6E-B728-2C7F4FF9F9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9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35"/>
    </mc:Choice>
    <mc:Fallback>
      <p:transition spd="slow" advTm="7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EBE8F6-B3C7-4BC7-93CD-5F1F0F73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46DB3C-6413-45B7-87B6-4DD52279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State of the Art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B3D0E-6D42-4697-9E4B-6692EE343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Several works have considered the use of visual sensors, lidar, and satellite images for detecting road intersections in uncertain environments [1,2]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Existing methods cannot be used in mines, as the map of such environments is not available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Existing methods are only suitable for certain shapes of junctions </a:t>
            </a:r>
          </a:p>
          <a:p>
            <a:pPr>
              <a:lnSpc>
                <a:spcPct val="100000"/>
              </a:lnSpc>
            </a:pPr>
            <a:r>
              <a:rPr lang="en-US" dirty="0"/>
              <a:t>Towards using visual feedback for junction detection, a Convolutional Neural Network (CNN) binary classifier was developed for outdoor road junction detection [3,4]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These methods mostly consider binary classifiers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Most of these works have been evaluated and tuned in out-door environments and with proper illumination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C168E-EE49-429D-8CC0-E2F3346C45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16/9/2020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D3CD5-DC97-493C-877E-668BE0BB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MED2020, Saint-Raphaël, France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2A556E-B0BC-4D27-8BEF-EBAB6D5D83E5}"/>
              </a:ext>
            </a:extLst>
          </p:cNvPr>
          <p:cNvSpPr txBox="1"/>
          <p:nvPr/>
        </p:nvSpPr>
        <p:spPr>
          <a:xfrm>
            <a:off x="55416" y="5103674"/>
            <a:ext cx="12192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Chen, Z., Liu, C. and Wu, H., 2019. A higher-order tensor voting-based approach for road junction detection and delineation from airborne LiDAR data.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ISPRS journal of photogrammetry and remote sensing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pp.91-114.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Negri, M.,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Gamba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Lisini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and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Tupin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F., 2006. Junction-aware extraction and regularization of urban road networks in high-resolution SAR images.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Geoscience and Remote Sensing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(10), pp.2962-2971.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Kumaar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Mannar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and Omkar, S.N., 2018.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Juncnet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deep neural network for road junction disambiguation for autonomous vehicles.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arXiv:1809.01011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 </a:t>
            </a:r>
            <a:r>
              <a:rPr lang="en-US" sz="1200" dirty="0"/>
              <a:t>Bhatt, D., Sodhi, D., Pal, A., Balasubramanian, V. and Krishna, M., 2017, September. Have </a:t>
            </a:r>
            <a:r>
              <a:rPr lang="en-US" sz="1200" dirty="0" err="1"/>
              <a:t>i</a:t>
            </a:r>
            <a:r>
              <a:rPr lang="en-US" sz="1200" dirty="0"/>
              <a:t> reached the intersection: A deep learning-based approach for intersection detection from monocular cameras. In </a:t>
            </a:r>
            <a:r>
              <a:rPr lang="en-US" sz="1200" i="1" dirty="0"/>
              <a:t>2017 IEEE/RSJ International Conference on Intelligent Robots and Systems (IROS)</a:t>
            </a:r>
            <a:r>
              <a:rPr lang="en-US" sz="1200" dirty="0"/>
              <a:t> (pp. 4495-4500). IEEE.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A08F6D7-8C71-4471-B63B-EAC1A8474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79"/>
    </mc:Choice>
    <mc:Fallback xmlns="">
      <p:transition spd="slow" advTm="152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DA5985-A7FE-4983-B714-DA712B644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F2E7B6-3B41-401A-8B96-1E3DBF764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Performance Comparison with DBSCAN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8FC22-F403-43A2-823F-0862A41CC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67351-3EC2-45E7-AF99-A5E237EC52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16/9/2020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7EC42-A732-41B1-A4CE-207015AA4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MED2020, Saint-Raphaël, France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6A251B-E39D-46C1-BB47-1828BB93A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0997"/>
            <a:ext cx="12192000" cy="331600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92B3FF1-8858-4146-B71C-5D2E941B2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7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98"/>
    </mc:Choice>
    <mc:Fallback xmlns="">
      <p:transition spd="slow" advTm="68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85A459-760C-4BC1-920E-258B2080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A070FF-9EEF-484B-A894-629C8061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Conclusions and Future Work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FA87E-1000-425D-9887-5211FB9F6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We proposed a novel method for the problem of junction detection in subterranean environments </a:t>
            </a:r>
          </a:p>
          <a:p>
            <a:pPr>
              <a:lnSpc>
                <a:spcPct val="100000"/>
              </a:lnSpc>
            </a:pPr>
            <a:r>
              <a:rPr lang="en-US" dirty="0"/>
              <a:t>The proposed method uses a non-linear pairwise similarity function to form a graph and find the number of connected components</a:t>
            </a:r>
          </a:p>
          <a:p>
            <a:pPr>
              <a:lnSpc>
                <a:spcPct val="100000"/>
              </a:lnSpc>
            </a:pPr>
            <a:r>
              <a:rPr lang="en-US" dirty="0"/>
              <a:t>The proposed method is computationally efficient and detects the number of junctions and walls with average computation time of 0</a:t>
            </a:r>
            <a:r>
              <a:rPr lang="en-US" i="1" dirty="0"/>
              <a:t>:</a:t>
            </a:r>
            <a:r>
              <a:rPr lang="en-US" dirty="0"/>
              <a:t>2 s </a:t>
            </a:r>
          </a:p>
          <a:p>
            <a:pPr>
              <a:lnSpc>
                <a:spcPct val="100000"/>
              </a:lnSpc>
            </a:pPr>
            <a:r>
              <a:rPr lang="en-US" dirty="0"/>
              <a:t>The detected walls can be used for wall following methods and number of junctions for local or high level planners </a:t>
            </a:r>
          </a:p>
          <a:p>
            <a:pPr>
              <a:lnSpc>
                <a:spcPct val="100000"/>
              </a:lnSpc>
            </a:pPr>
            <a:r>
              <a:rPr lang="en-US" dirty="0"/>
              <a:t>The method is successfully evaluated on multiple random generated 2D point clouds and extracted point clouds from autonomous navigation of the MAV in underground mines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0F4EF-256A-4216-B46C-292B908992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D92738D-89D1-4088-882B-242B3C830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34643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8"/>
    </mc:Choice>
    <mc:Fallback xmlns="">
      <p:transition spd="slow" advTm="7482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6CEC21-5340-4B81-BEE7-084C1E424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FEA4D1-761C-4CAD-A73D-B197953E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E14F0-3AF0-4733-9EFE-AD471E95C5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16/9/2020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A144E-393C-40F6-8EB8-523BCCAE0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MED2020, Saint-Raphaël, France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44301B1-40AD-415B-BE01-E21B5765E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731520"/>
            <a:ext cx="11637817" cy="5445443"/>
          </a:xfrm>
        </p:spPr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the MAVs in inspection and production areas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MAV equipped with sensor suites to autonomously navigate along the tunnel and collect information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platforms can be considered as consumables that can be instantly replaced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441094-9A30-42F9-96B9-89A42D5AE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152" y="2881464"/>
            <a:ext cx="4636203" cy="314527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EB4A70-C285-466F-8C7F-7D3CB67CD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0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14"/>
    </mc:Choice>
    <mc:Fallback xmlns="">
      <p:transition spd="slow" advTm="93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D2683-8442-4F61-930C-9E711BDF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2E6D23-1D58-40C3-9B59-750942830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Contributions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DEB35-A775-42AB-A774-526156B3B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Develop a new framework for recognizing subterranean junctions using spectral clustering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The proposed method allows us to uncover intrinsic structures from the 2D point cloud extracted from a lidar. 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A comprehensive evaluation of the proposed method in simulation environments with complex geometry and data-sets</a:t>
            </a:r>
            <a:endParaRPr lang="en-US" sz="27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1EBAD-AC63-4D29-88D2-520C57649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/>
              <a:t>16/9/2020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77983C1-2473-44FD-87E6-996716967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/>
              <a:t>MED2020, </a:t>
            </a:r>
            <a:r>
              <a:rPr lang="en-US" dirty="0" err="1"/>
              <a:t>Saint-Raphaël</a:t>
            </a:r>
            <a:r>
              <a:rPr lang="en-US" dirty="0"/>
              <a:t>, France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BA3E57-DC2E-4FD3-9C95-C3E90E26DC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3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37"/>
    </mc:Choice>
    <mc:Fallback xmlns="">
      <p:transition spd="slow" advTm="8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5A8345-B23C-49DE-AFC3-3B649C71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A57472-F05C-4A37-A362-9972761B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BB4B08C-0E15-408B-963B-8AFC4DBAD0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sv-SE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sv-S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sv-S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be a data matrix comprising of </a:t>
                </a:r>
                <a:r>
                  <a:rPr lang="en-US" i="1" dirty="0"/>
                  <a:t>n </a:t>
                </a:r>
                <a:r>
                  <a:rPr lang="en-US" dirty="0"/>
                  <a:t>data points 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dirty="0"/>
                  <a:t>Construct a similarity graph 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dirty="0"/>
                  <a:t>The matrix </a:t>
                </a:r>
                <a14:m>
                  <m:oMath xmlns:m="http://schemas.openxmlformats.org/officeDocument/2006/math">
                    <m:r>
                      <a:rPr lang="sv-SE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sv-SE" b="0" i="1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sv-S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sv-SE" i="1" dirty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the adjacency matrix 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dirty="0"/>
                  <a:t>Use the RBF as a measure of similarity </a:t>
                </a: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BB4B08C-0E15-408B-963B-8AFC4DBAD0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BA65E-1951-4CF1-8556-A726894EFC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16/9/2020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72C3C-A9BF-4616-9FF6-8DA28D6C0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MED2020, Saint-Raphaël, France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345F6E-619B-4C53-B1D5-D28CB820F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380" y="1974444"/>
            <a:ext cx="2748073" cy="53898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A1E03AA-BD97-4E0E-A432-C9D498DE7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2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97"/>
    </mc:Choice>
    <mc:Fallback xmlns="">
      <p:transition spd="slow" advTm="94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768523-A440-42F7-A5F7-E1D78B20B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7A53FA-A3BF-4752-9DCE-3F2E35C5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93DD2A8-1B6E-442D-B41C-3F17BC2CB8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2509" y="731520"/>
                <a:ext cx="11637817" cy="2522043"/>
              </a:xfrm>
            </p:spPr>
            <p:txBody>
              <a:bodyPr/>
              <a:lstStyle/>
              <a:p>
                <a:r>
                  <a:rPr lang="en-US" dirty="0"/>
                  <a:t>For some user-defined </a:t>
                </a:r>
                <a:r>
                  <a:rPr lang="en-US" i="1" dirty="0"/>
                  <a:t>σ &gt; </a:t>
                </a:r>
                <a:r>
                  <a:rPr lang="en-US" dirty="0"/>
                  <a:t>0, we compute the pairwise similarity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v-S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v-S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93DD2A8-1B6E-442D-B41C-3F17BC2CB8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2509" y="731520"/>
                <a:ext cx="11637817" cy="2522043"/>
              </a:xfrm>
              <a:blipFill>
                <a:blip r:embed="rId4"/>
                <a:stretch>
                  <a:fillRect l="-943" t="-4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B4C77-C069-4B3E-8CE7-531BFA05AB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16/9/2020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764EC-C175-424A-8F17-BF5105594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MED2020, Saint-Raphaël, France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E7803C-C29C-49B5-87D8-70E0DA2D8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993494"/>
            <a:ext cx="6362700" cy="638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6074B46F-19D6-44CA-9704-8F4E87D1D3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2509" y="3254515"/>
                <a:ext cx="11637817" cy="25220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The next task is to compute a spectral embedding of the original data points</a:t>
                </a:r>
                <a:r>
                  <a:rPr lang="sv-S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v-S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v-SE" b="0" i="1" dirty="0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sv-S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v-S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6074B46F-19D6-44CA-9704-8F4E87D1D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9" y="3254515"/>
                <a:ext cx="11637817" cy="2522043"/>
              </a:xfrm>
              <a:prstGeom prst="rect">
                <a:avLst/>
              </a:prstGeom>
              <a:blipFill>
                <a:blip r:embed="rId6"/>
                <a:stretch>
                  <a:fillRect l="-943" t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1A5B92E-0A18-4C75-88D2-17A0E4320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7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80"/>
    </mc:Choice>
    <mc:Fallback xmlns="">
      <p:transition spd="slow" advTm="2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768523-A440-42F7-A5F7-E1D78B20B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7A53FA-A3BF-4752-9DCE-3F2E35C5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93DD2A8-1B6E-442D-B41C-3F17BC2CB8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2509" y="731520"/>
                <a:ext cx="11637817" cy="2522043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/>
                  <a:t>Form the normalized Laplacian matrix </a:t>
                </a:r>
                <a14:m>
                  <m:oMath xmlns:m="http://schemas.openxmlformats.org/officeDocument/2006/math">
                    <m:r>
                      <a:rPr lang="sv-SE" sz="2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sv-SE" sz="26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sv-SE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sz="2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sv-SE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sv-SE" sz="2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sv-SE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600" dirty="0"/>
                  <a:t> </a:t>
                </a:r>
                <a:br>
                  <a:rPr lang="en-US" sz="2600" dirty="0"/>
                </a:br>
                <a:br>
                  <a:rPr lang="en-US" sz="2600" dirty="0"/>
                </a:br>
                <a:endParaRPr lang="en-US" sz="26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93DD2A8-1B6E-442D-B41C-3F17BC2CB8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2509" y="731520"/>
                <a:ext cx="11637817" cy="2522043"/>
              </a:xfrm>
              <a:blipFill>
                <a:blip r:embed="rId4"/>
                <a:stretch>
                  <a:fillRect l="-838" t="-3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B4C77-C069-4B3E-8CE7-531BFA05AB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16/9/2020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764EC-C175-424A-8F17-BF5105594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MED2020, Saint-Raphaël, France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074B46F-19D6-44CA-9704-8F4E87D1D3BD}"/>
              </a:ext>
            </a:extLst>
          </p:cNvPr>
          <p:cNvSpPr txBox="1">
            <a:spLocks/>
          </p:cNvSpPr>
          <p:nvPr/>
        </p:nvSpPr>
        <p:spPr>
          <a:xfrm>
            <a:off x="332509" y="3254515"/>
            <a:ext cx="11637817" cy="25220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en-US" dirty="0"/>
              <a:t>The eigenvalue decomposition of L provides valuable insights about the structure of the similarity graph </a:t>
            </a:r>
          </a:p>
          <a:p>
            <a:pPr>
              <a:lnSpc>
                <a:spcPct val="160000"/>
              </a:lnSpc>
            </a:pPr>
            <a:r>
              <a:rPr lang="en-US" dirty="0"/>
              <a:t>The number of connected components in the graph G is equal to the multiplicity of the 0 eigenvalue.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DD240B-91CE-454F-A7F8-6033FC444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272" y="1996794"/>
            <a:ext cx="3171825" cy="4572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B52B5AF-27CE-470D-82BB-F85FCB717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05"/>
    </mc:Choice>
    <mc:Fallback xmlns="">
      <p:transition spd="slow" advTm="78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768523-A440-42F7-A5F7-E1D78B20B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7A53FA-A3BF-4752-9DCE-3F2E35C5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93DD2A8-1B6E-442D-B41C-3F17BC2CB8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2509" y="731520"/>
                <a:ext cx="11637817" cy="5286508"/>
              </a:xfrm>
            </p:spPr>
            <p:txBody>
              <a:bodyPr>
                <a:normAutofit/>
              </a:bodyPr>
              <a:lstStyle/>
              <a:p>
                <a:r>
                  <a:rPr lang="en-US" i="1" dirty="0"/>
                  <a:t>k </a:t>
                </a:r>
                <a:r>
                  <a:rPr lang="en-US" dirty="0"/>
                  <a:t>be the estimated number of connected components</a:t>
                </a:r>
                <a:r>
                  <a:rPr lang="en-US" sz="2400" dirty="0"/>
                  <a:t> </a:t>
                </a:r>
              </a:p>
              <a:p>
                <a:r>
                  <a:rPr lang="en-US" dirty="0"/>
                  <a:t>we compute the eigenvectors associated with the </a:t>
                </a:r>
                <a:r>
                  <a:rPr lang="en-US" i="1" dirty="0"/>
                  <a:t>k </a:t>
                </a:r>
                <a:r>
                  <a:rPr lang="en-US" dirty="0"/>
                  <a:t>smallest eigenvalues of</a:t>
                </a:r>
                <a:br>
                  <a:rPr lang="en-US" dirty="0"/>
                </a:br>
                <a:r>
                  <a:rPr lang="en-US" i="1" dirty="0"/>
                  <a:t>L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we form a new matrix </a:t>
                </a:r>
                <a14:m>
                  <m:oMath xmlns:m="http://schemas.openxmlformats.org/officeDocument/2006/math">
                    <m:r>
                      <a:rPr lang="sv-SE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sv-SE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sv-SE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sv-S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by concatenating these </a:t>
                </a:r>
                <a:r>
                  <a:rPr lang="en-US" i="1" dirty="0"/>
                  <a:t>k </a:t>
                </a:r>
                <a:r>
                  <a:rPr lang="en-US" dirty="0"/>
                  <a:t>eigenvectors column-wise </a:t>
                </a:r>
              </a:p>
              <a:p>
                <a:r>
                  <a:rPr lang="en-US" dirty="0"/>
                  <a:t>The last step is to perform the </a:t>
                </a:r>
                <a:r>
                  <a:rPr lang="en-US" i="1" dirty="0"/>
                  <a:t>K-means </a:t>
                </a:r>
                <a:r>
                  <a:rPr lang="en-US" dirty="0"/>
                  <a:t>clustering algorithm on the non-linearly transformed data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v-SE" i="1" dirty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sv-S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sv-SE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br>
                  <a:rPr lang="en-US" dirty="0"/>
                </a:br>
                <a:br>
                  <a:rPr lang="en-US" dirty="0"/>
                </a:br>
                <a:endParaRPr lang="en-US" sz="26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93DD2A8-1B6E-442D-B41C-3F17BC2CB8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2509" y="731520"/>
                <a:ext cx="11637817" cy="5286508"/>
              </a:xfrm>
              <a:blipFill>
                <a:blip r:embed="rId4"/>
                <a:stretch>
                  <a:fillRect l="-943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B4C77-C069-4B3E-8CE7-531BFA05AB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16/9/2020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764EC-C175-424A-8F17-BF5105594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MED2020, Saint-Raphaël, France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F4FB6F-E1BF-467E-9E13-3FB0F135B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474" y="4403540"/>
            <a:ext cx="4257675" cy="94297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388BDB9-DD5E-4335-877C-E5B10461A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59"/>
    </mc:Choice>
    <mc:Fallback xmlns="">
      <p:transition spd="slow" advTm="119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285AAC-A8C4-4276-9DD9-D10ECE62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3A5F06-AFEC-49F9-AE6F-4346BEE51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Simulation Evaluations</a:t>
            </a:r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AEA36-B178-42BD-B4AE-3C9D7B1B4D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16/9/2020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A8B31-16A0-4986-9E52-3BD358EC4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MED2020, Saint-Raphaël, France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900DD8-A0EE-4CF3-8B27-28A49AB52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107" y="639864"/>
            <a:ext cx="7578436" cy="571648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C575B9B-B338-4D11-99EE-BEDEB7367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29"/>
    </mc:Choice>
    <mc:Fallback xmlns="">
      <p:transition spd="slow" advTm="72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BC3F49-F9C3-45A1-945C-0A190E34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34F47-7B8B-4AAE-B0D9-297A5D855C35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90EDE2-3399-491B-8AD8-05C850B48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Experimental Data-sets</a:t>
            </a:r>
            <a:r>
              <a:rPr lang="en-US" dirty="0"/>
              <a:t> </a:t>
            </a:r>
            <a:r>
              <a:rPr lang="en-US" i="1" dirty="0"/>
              <a:t>Evaluations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AA0D3-B106-4796-BE5B-F9ADAFA4A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0301C-FDB5-41A6-BCE1-6398E51DC8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16/9/2020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A0AC9-BEEE-4A1E-90A5-87F6C9F15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MED2020, Saint-Raphaël, France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F56059-88B7-40AE-A14E-7D4DB2395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4864"/>
            <a:ext cx="12192000" cy="2506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0C5007-573F-4EB0-93BB-FC84CFD34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72608"/>
            <a:ext cx="12192000" cy="315294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74D466D-5CFA-43DC-9329-4204B44FF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0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26"/>
    </mc:Choice>
    <mc:Fallback xmlns="">
      <p:transition spd="slow" advTm="75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2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3272</TotalTime>
  <Words>895</Words>
  <Application>Microsoft Office PowerPoint</Application>
  <PresentationFormat>Widescreen</PresentationFormat>
  <Paragraphs>98</Paragraphs>
  <Slides>15</Slides>
  <Notes>2</Notes>
  <HiddenSlides>4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 Math</vt:lpstr>
      <vt:lpstr>Times New Roman</vt:lpstr>
      <vt:lpstr>Office Theme</vt:lpstr>
      <vt:lpstr>Unsupervised Learning for Subterranean Junction Recognition Based on 2D Point Cloud</vt:lpstr>
      <vt:lpstr>Problem Statement</vt:lpstr>
      <vt:lpstr>Contributions</vt:lpstr>
      <vt:lpstr>Junction Detection</vt:lpstr>
      <vt:lpstr>Junction Detection</vt:lpstr>
      <vt:lpstr>Junction Detection</vt:lpstr>
      <vt:lpstr>Junction Detection</vt:lpstr>
      <vt:lpstr>Simulation Evaluations </vt:lpstr>
      <vt:lpstr>Experimental Data-sets Evaluations</vt:lpstr>
      <vt:lpstr>Experimental Data-sets Evaluations</vt:lpstr>
      <vt:lpstr>Thank you!  Sina Sharif Mansouri (sinsha@ltu.se)</vt:lpstr>
      <vt:lpstr>Introduction</vt:lpstr>
      <vt:lpstr>State of the Art</vt:lpstr>
      <vt:lpstr>Performance Comparison with DBSCAN</vt:lpstr>
      <vt:lpstr>Conclusions and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Internal Modeling of the Upright Postural Control in Elderly</dc:title>
  <dc:creator>Hedyeh Jafari</dc:creator>
  <cp:lastModifiedBy>Sina Shm</cp:lastModifiedBy>
  <cp:revision>268</cp:revision>
  <dcterms:created xsi:type="dcterms:W3CDTF">2018-09-24T10:33:10Z</dcterms:created>
  <dcterms:modified xsi:type="dcterms:W3CDTF">2020-08-17T12:40:29Z</dcterms:modified>
</cp:coreProperties>
</file>